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5.xml" ContentType="application/vnd.openxmlformats-officedocument.drawingml.chart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8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0.xml" ContentType="application/vnd.openxmlformats-officedocument.presentationml.notesSlide+xml"/>
  <Override PartName="/ppt/charts/chart19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1.xml" ContentType="application/vnd.openxmlformats-officedocument.presentationml.notesSlide+xml"/>
  <Override PartName="/ppt/charts/chart20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1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2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3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4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5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6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7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8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4"/>
  </p:sldMasterIdLst>
  <p:notesMasterIdLst>
    <p:notesMasterId r:id="rId48"/>
  </p:notesMasterIdLst>
  <p:sldIdLst>
    <p:sldId id="256" r:id="rId5"/>
    <p:sldId id="375" r:id="rId6"/>
    <p:sldId id="356" r:id="rId7"/>
    <p:sldId id="264" r:id="rId8"/>
    <p:sldId id="365" r:id="rId9"/>
    <p:sldId id="364" r:id="rId10"/>
    <p:sldId id="366" r:id="rId11"/>
    <p:sldId id="324" r:id="rId12"/>
    <p:sldId id="272" r:id="rId13"/>
    <p:sldId id="302" r:id="rId14"/>
    <p:sldId id="343" r:id="rId15"/>
    <p:sldId id="268" r:id="rId16"/>
    <p:sldId id="269" r:id="rId17"/>
    <p:sldId id="270" r:id="rId18"/>
    <p:sldId id="344" r:id="rId19"/>
    <p:sldId id="396" r:id="rId20"/>
    <p:sldId id="329" r:id="rId21"/>
    <p:sldId id="330" r:id="rId22"/>
    <p:sldId id="331" r:id="rId23"/>
    <p:sldId id="367" r:id="rId24"/>
    <p:sldId id="283" r:id="rId25"/>
    <p:sldId id="334" r:id="rId26"/>
    <p:sldId id="335" r:id="rId27"/>
    <p:sldId id="336" r:id="rId28"/>
    <p:sldId id="347" r:id="rId29"/>
    <p:sldId id="337" r:id="rId30"/>
    <p:sldId id="338" r:id="rId31"/>
    <p:sldId id="339" r:id="rId32"/>
    <p:sldId id="348" r:id="rId33"/>
    <p:sldId id="355" r:id="rId34"/>
    <p:sldId id="395" r:id="rId35"/>
    <p:sldId id="381" r:id="rId36"/>
    <p:sldId id="401" r:id="rId37"/>
    <p:sldId id="402" r:id="rId38"/>
    <p:sldId id="382" r:id="rId39"/>
    <p:sldId id="383" r:id="rId40"/>
    <p:sldId id="384" r:id="rId41"/>
    <p:sldId id="397" r:id="rId42"/>
    <p:sldId id="386" r:id="rId43"/>
    <p:sldId id="394" r:id="rId44"/>
    <p:sldId id="387" r:id="rId45"/>
    <p:sldId id="388" r:id="rId46"/>
    <p:sldId id="389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80B7C-FD63-4585-AC74-D07A0099484A}" v="6" dt="2019-08-13T17:41:44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3881" autoAdjust="0"/>
  </p:normalViewPr>
  <p:slideViewPr>
    <p:cSldViewPr>
      <p:cViewPr varScale="1">
        <p:scale>
          <a:sx n="68" d="100"/>
          <a:sy n="68" d="100"/>
        </p:scale>
        <p:origin x="154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ley Simons-Rudolph" userId="dc255270-e07f-4111-939b-85d77554320a" providerId="ADAL" clId="{71580B7C-FD63-4585-AC74-D07A0099484A}"/>
    <pc:docChg chg="undo custSel modSld">
      <pc:chgData name="Ashley Simons-Rudolph" userId="dc255270-e07f-4111-939b-85d77554320a" providerId="ADAL" clId="{71580B7C-FD63-4585-AC74-D07A0099484A}" dt="2019-08-13T17:42:01.579" v="38" actId="14100"/>
      <pc:docMkLst>
        <pc:docMk/>
      </pc:docMkLst>
      <pc:sldChg chg="addSp modSp">
        <pc:chgData name="Ashley Simons-Rudolph" userId="dc255270-e07f-4111-939b-85d77554320a" providerId="ADAL" clId="{71580B7C-FD63-4585-AC74-D07A0099484A}" dt="2019-08-13T17:42:01.579" v="38" actId="14100"/>
        <pc:sldMkLst>
          <pc:docMk/>
          <pc:sldMk cId="4191240989" sldId="256"/>
        </pc:sldMkLst>
        <pc:spChg chg="mod">
          <ac:chgData name="Ashley Simons-Rudolph" userId="dc255270-e07f-4111-939b-85d77554320a" providerId="ADAL" clId="{71580B7C-FD63-4585-AC74-D07A0099484A}" dt="2019-08-13T17:41:27.328" v="18" actId="20577"/>
          <ac:spMkLst>
            <pc:docMk/>
            <pc:sldMk cId="4191240989" sldId="256"/>
            <ac:spMk id="3" creationId="{00000000-0000-0000-0000-000000000000}"/>
          </ac:spMkLst>
        </pc:spChg>
        <pc:spChg chg="add mod">
          <ac:chgData name="Ashley Simons-Rudolph" userId="dc255270-e07f-4111-939b-85d77554320a" providerId="ADAL" clId="{71580B7C-FD63-4585-AC74-D07A0099484A}" dt="2019-08-13T17:42:01.579" v="38" actId="14100"/>
          <ac:spMkLst>
            <pc:docMk/>
            <pc:sldMk cId="4191240989" sldId="256"/>
            <ac:spMk id="6" creationId="{051CAE08-BAAB-48CD-BA04-D1036F25549C}"/>
          </ac:spMkLst>
        </pc:spChg>
      </pc:sldChg>
      <pc:sldChg chg="modSp">
        <pc:chgData name="Ashley Simons-Rudolph" userId="dc255270-e07f-4111-939b-85d77554320a" providerId="ADAL" clId="{71580B7C-FD63-4585-AC74-D07A0099484A}" dt="2019-08-13T17:33:29.067" v="1" actId="255"/>
        <pc:sldMkLst>
          <pc:docMk/>
          <pc:sldMk cId="610736811" sldId="339"/>
        </pc:sldMkLst>
        <pc:graphicFrameChg chg="mod">
          <ac:chgData name="Ashley Simons-Rudolph" userId="dc255270-e07f-4111-939b-85d77554320a" providerId="ADAL" clId="{71580B7C-FD63-4585-AC74-D07A0099484A}" dt="2019-08-13T17:33:29.067" v="1" actId="255"/>
          <ac:graphicFrameMkLst>
            <pc:docMk/>
            <pc:sldMk cId="610736811" sldId="339"/>
            <ac:graphicFrameMk id="7" creationId="{00000000-0008-0000-0300-000003000000}"/>
          </ac:graphicFrameMkLst>
        </pc:graphicFrameChg>
      </pc:sldChg>
    </pc:docChg>
  </pc:docChgLst>
  <pc:docChgLst>
    <pc:chgData name="Ashley Simons-Rudolph" userId="dc255270-e07f-4111-939b-85d77554320a" providerId="ADAL" clId="{ADFD7B6D-7D0A-4BF5-B85D-4DB49D2FE351}"/>
    <pc:docChg chg="undo custSel modSld">
      <pc:chgData name="Ashley Simons-Rudolph" userId="dc255270-e07f-4111-939b-85d77554320a" providerId="ADAL" clId="{ADFD7B6D-7D0A-4BF5-B85D-4DB49D2FE351}" dt="2019-08-13T20:06:44.202" v="49" actId="1076"/>
      <pc:docMkLst>
        <pc:docMk/>
      </pc:docMkLst>
      <pc:sldChg chg="addSp delSp modSp">
        <pc:chgData name="Ashley Simons-Rudolph" userId="dc255270-e07f-4111-939b-85d77554320a" providerId="ADAL" clId="{ADFD7B6D-7D0A-4BF5-B85D-4DB49D2FE351}" dt="2019-08-13T20:06:44.202" v="49" actId="1076"/>
        <pc:sldMkLst>
          <pc:docMk/>
          <pc:sldMk cId="4191240989" sldId="256"/>
        </pc:sldMkLst>
        <pc:spChg chg="add del mod">
          <ac:chgData name="Ashley Simons-Rudolph" userId="dc255270-e07f-4111-939b-85d77554320a" providerId="ADAL" clId="{ADFD7B6D-7D0A-4BF5-B85D-4DB49D2FE351}" dt="2019-08-13T20:06:44.202" v="49" actId="1076"/>
          <ac:spMkLst>
            <pc:docMk/>
            <pc:sldMk cId="4191240989" sldId="256"/>
            <ac:spMk id="5" creationId="{00000000-0000-0000-0000-000000000000}"/>
          </ac:spMkLst>
        </pc:spChg>
        <pc:spChg chg="del">
          <ac:chgData name="Ashley Simons-Rudolph" userId="dc255270-e07f-4111-939b-85d77554320a" providerId="ADAL" clId="{ADFD7B6D-7D0A-4BF5-B85D-4DB49D2FE351}" dt="2019-08-13T20:06:37.922" v="47" actId="478"/>
          <ac:spMkLst>
            <pc:docMk/>
            <pc:sldMk cId="4191240989" sldId="256"/>
            <ac:spMk id="6" creationId="{051CAE08-BAAB-48CD-BA04-D1036F25549C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county%20frequenci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alcohol%20&amp;%20cigarette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Rx%20Drug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Rx%20Drugs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Rx%20Drug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Rx%20Drug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Rx%20Drug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Rx%20Drugs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Rx%20Drug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Graphing%20trend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Graphing%20trend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county%20frequenci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9\Data%20analysis\output\Comparing%20with%20NM%20YRRS%202017_071919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9\Data%20analysis\output\Comparing%20with%20NM%20YRRS%202017_071919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9\Data%20analysis\output\Comparing%20with%20NM%20YRRS%202017_071919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9\Data%20analysis\output\Comparing%20with%20NM%20YRRS%202017_071919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9\Data%20analysis\output\Comparing%20with%20NM%20YRRS%202017_071919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9\Data%20analysis\output\Comparing%20with%20NM%20YRRS%202017_071919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9\Data%20analysis\output\Comparing%20with%20NM%20YRRS%202017_071919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9\Data%20analysis\output\Comparing%20with%20NM%20YRRS%202017_071919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Annual%20SFS\FY19\Data%20analysis\output\Comparing%20with%20NM%20YRRS%202017_071919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county%20frequenci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county%20frequenci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county%20frequenci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county%20frequenci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alcohol%20&amp;%20cigarett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alcohol%20&amp;%20cigarette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nc-fs2\share\Share%20-S%20Drive\New%20Mexico%20Evaluation\Needs%20Assessment%20Measurement%20Tools\NM%20SPF%20SIG%20CS\2019%20CS\Data%20analysis\estimates%20with%20weights\Weighted%20alcohol%20&amp;%20cigarett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 demo'!$B$11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demo'!$A$12:$A$13</c:f>
              <c:strCache>
                <c:ptCount val="2"/>
                <c:pt idx="0">
                  <c:v>Male (n= 4,215)</c:v>
                </c:pt>
                <c:pt idx="1">
                  <c:v>Female (n=7,575)</c:v>
                </c:pt>
              </c:strCache>
            </c:strRef>
          </c:cat>
          <c:val>
            <c:numRef>
              <c:f>'2019 demo'!$B$12:$B$13</c:f>
              <c:numCache>
                <c:formatCode>0.0</c:formatCode>
                <c:ptCount val="2"/>
                <c:pt idx="0">
                  <c:v>35.799999999999997</c:v>
                </c:pt>
                <c:pt idx="1">
                  <c:v>64.3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6A-4466-B7E5-58661BEA5BE7}"/>
            </c:ext>
          </c:extLst>
        </c:ser>
        <c:ser>
          <c:idx val="1"/>
          <c:order val="1"/>
          <c:tx>
            <c:strRef>
              <c:f>'2019 demo'!$C$11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demo'!$A$12:$A$13</c:f>
              <c:strCache>
                <c:ptCount val="2"/>
                <c:pt idx="0">
                  <c:v>Male (n= 4,215)</c:v>
                </c:pt>
                <c:pt idx="1">
                  <c:v>Female (n=7,575)</c:v>
                </c:pt>
              </c:strCache>
            </c:strRef>
          </c:cat>
          <c:val>
            <c:numRef>
              <c:f>'2019 demo'!$C$12:$C$13</c:f>
              <c:numCache>
                <c:formatCode>0.0</c:formatCode>
                <c:ptCount val="2"/>
                <c:pt idx="0">
                  <c:v>49.1</c:v>
                </c:pt>
                <c:pt idx="1">
                  <c:v>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6A-4466-B7E5-58661BEA5B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4306160"/>
        <c:axId val="604297632"/>
      </c:barChart>
      <c:catAx>
        <c:axId val="60430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297632"/>
        <c:crosses val="autoZero"/>
        <c:auto val="1"/>
        <c:lblAlgn val="ctr"/>
        <c:lblOffset val="100"/>
        <c:noMultiLvlLbl val="0"/>
      </c:catAx>
      <c:valAx>
        <c:axId val="604297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30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679702537182851"/>
          <c:y val="7.002260134149893E-2"/>
          <c:w val="0.318628171478565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90048118985126"/>
          <c:y val="5.0925925925925923E-2"/>
          <c:w val="0.80554396325459321"/>
          <c:h val="0.657344706911636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Mil_LGBT!$B$2</c:f>
              <c:strCache>
                <c:ptCount val="1"/>
                <c:pt idx="0">
                  <c:v>Military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Mil_LGBT!$A$3:$A$7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Mil_LGBT!$B$3:$B$7</c:f>
              <c:numCache>
                <c:formatCode>0.0</c:formatCode>
                <c:ptCount val="5"/>
                <c:pt idx="0">
                  <c:v>50</c:v>
                </c:pt>
                <c:pt idx="1">
                  <c:v>16.399999999999999</c:v>
                </c:pt>
                <c:pt idx="2">
                  <c:v>2.8</c:v>
                </c:pt>
                <c:pt idx="3">
                  <c:v>2.5</c:v>
                </c:pt>
                <c:pt idx="4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5C-416C-8BFB-F6D35A876720}"/>
            </c:ext>
          </c:extLst>
        </c:ser>
        <c:ser>
          <c:idx val="1"/>
          <c:order val="1"/>
          <c:tx>
            <c:strRef>
              <c:f>Mil_LGBT!$C$2</c:f>
              <c:strCache>
                <c:ptCount val="1"/>
                <c:pt idx="0">
                  <c:v>LGBT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Mil_LGBT!$A$3:$A$7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Mil_LGBT!$C$3:$C$7</c:f>
              <c:numCache>
                <c:formatCode>0.0</c:formatCode>
                <c:ptCount val="5"/>
                <c:pt idx="0">
                  <c:v>59.9</c:v>
                </c:pt>
                <c:pt idx="1">
                  <c:v>23.5</c:v>
                </c:pt>
                <c:pt idx="2">
                  <c:v>5.9</c:v>
                </c:pt>
                <c:pt idx="3">
                  <c:v>4.5</c:v>
                </c:pt>
                <c:pt idx="4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5C-416C-8BFB-F6D35A876720}"/>
            </c:ext>
          </c:extLst>
        </c:ser>
        <c:ser>
          <c:idx val="2"/>
          <c:order val="2"/>
          <c:tx>
            <c:strRef>
              <c:f>Mil_LGBT!$D$2</c:f>
              <c:strCache>
                <c:ptCount val="1"/>
                <c:pt idx="0">
                  <c:v>All others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Mil_LGBT!$A$3:$A$7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Mil_LGBT!$D$3:$D$7</c:f>
              <c:numCache>
                <c:formatCode>0.0</c:formatCode>
                <c:ptCount val="5"/>
                <c:pt idx="0">
                  <c:v>45.2</c:v>
                </c:pt>
                <c:pt idx="1">
                  <c:v>15.5</c:v>
                </c:pt>
                <c:pt idx="2">
                  <c:v>3</c:v>
                </c:pt>
                <c:pt idx="3">
                  <c:v>2.6</c:v>
                </c:pt>
                <c:pt idx="4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5C-416C-8BFB-F6D35A8767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2025072"/>
        <c:axId val="412025464"/>
      </c:barChart>
      <c:catAx>
        <c:axId val="41202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025464"/>
        <c:crosses val="autoZero"/>
        <c:auto val="1"/>
        <c:lblAlgn val="ctr"/>
        <c:lblOffset val="100"/>
        <c:noMultiLvlLbl val="0"/>
      </c:catAx>
      <c:valAx>
        <c:axId val="412025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200431612715077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02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014960629921268"/>
          <c:y val="7.9281860600758203E-2"/>
          <c:w val="0.3863674540682415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'Whole Sample +sex'!$B$2</c:f>
              <c:strCache>
                <c:ptCount val="1"/>
                <c:pt idx="0">
                  <c:v>Whole sample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944444444444444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B5-4E17-BD47-59F3E816A446}"/>
                </c:ext>
              </c:extLst>
            </c:dLbl>
            <c:dLbl>
              <c:idx val="2"/>
              <c:layout>
                <c:manualLayout>
                  <c:x val="-2.222222222222222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B5-4E17-BD47-59F3E816A44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+sex'!$A$3:$A$5</c:f>
              <c:strCache>
                <c:ptCount val="3"/>
                <c:pt idx="0">
                  <c:v>Past 30-day prescription painkiller use for any reason*</c:v>
                </c:pt>
                <c:pt idx="1">
                  <c:v>Past 30-day painkiller use to get high*</c:v>
                </c:pt>
                <c:pt idx="2">
                  <c:v>Prevalence of receiving prescription painkiller past year**</c:v>
                </c:pt>
              </c:strCache>
            </c:strRef>
          </c:cat>
          <c:val>
            <c:numRef>
              <c:f>'Whole Sample +sex'!$B$3:$B$5</c:f>
              <c:numCache>
                <c:formatCode>0.0</c:formatCode>
                <c:ptCount val="3"/>
                <c:pt idx="0">
                  <c:v>11.1</c:v>
                </c:pt>
                <c:pt idx="1">
                  <c:v>2.4</c:v>
                </c:pt>
                <c:pt idx="2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B5-4E17-BD47-59F3E816A446}"/>
            </c:ext>
          </c:extLst>
        </c:ser>
        <c:ser>
          <c:idx val="1"/>
          <c:order val="1"/>
          <c:tx>
            <c:strRef>
              <c:f>'Whole Sample +sex'!$C$2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+sex'!$A$3:$A$5</c:f>
              <c:strCache>
                <c:ptCount val="3"/>
                <c:pt idx="0">
                  <c:v>Past 30-day prescription painkiller use for any reason*</c:v>
                </c:pt>
                <c:pt idx="1">
                  <c:v>Past 30-day painkiller use to get high*</c:v>
                </c:pt>
                <c:pt idx="2">
                  <c:v>Prevalence of receiving prescription painkiller past year**</c:v>
                </c:pt>
              </c:strCache>
            </c:strRef>
          </c:cat>
          <c:val>
            <c:numRef>
              <c:f>'Whole Sample +sex'!$C$3:$C$5</c:f>
              <c:numCache>
                <c:formatCode>0.0</c:formatCode>
                <c:ptCount val="3"/>
                <c:pt idx="0">
                  <c:v>10.3</c:v>
                </c:pt>
                <c:pt idx="1">
                  <c:v>2.7</c:v>
                </c:pt>
                <c:pt idx="2">
                  <c:v>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B5-4E17-BD47-59F3E816A446}"/>
            </c:ext>
          </c:extLst>
        </c:ser>
        <c:ser>
          <c:idx val="2"/>
          <c:order val="2"/>
          <c:tx>
            <c:strRef>
              <c:f>'Whole Sample +sex'!$D$2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-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B5-4E17-BD47-59F3E816A446}"/>
                </c:ext>
              </c:extLst>
            </c:dLbl>
            <c:dLbl>
              <c:idx val="2"/>
              <c:layout>
                <c:manualLayout>
                  <c:x val="1.944444444444444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B5-4E17-BD47-59F3E816A44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+sex'!$A$3:$A$5</c:f>
              <c:strCache>
                <c:ptCount val="3"/>
                <c:pt idx="0">
                  <c:v>Past 30-day prescription painkiller use for any reason*</c:v>
                </c:pt>
                <c:pt idx="1">
                  <c:v>Past 30-day painkiller use to get high*</c:v>
                </c:pt>
                <c:pt idx="2">
                  <c:v>Prevalence of receiving prescription painkiller past year**</c:v>
                </c:pt>
              </c:strCache>
            </c:strRef>
          </c:cat>
          <c:val>
            <c:numRef>
              <c:f>'Whole Sample +sex'!$D$3:$D$5</c:f>
              <c:numCache>
                <c:formatCode>0.0</c:formatCode>
                <c:ptCount val="3"/>
                <c:pt idx="0">
                  <c:v>12</c:v>
                </c:pt>
                <c:pt idx="1">
                  <c:v>2</c:v>
                </c:pt>
                <c:pt idx="2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B5-4E17-BD47-59F3E816A4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78415640"/>
        <c:axId val="378416032"/>
      </c:barChart>
      <c:catAx>
        <c:axId val="378415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78416032"/>
        <c:crosses val="autoZero"/>
        <c:auto val="1"/>
        <c:lblAlgn val="ctr"/>
        <c:lblOffset val="100"/>
        <c:noMultiLvlLbl val="0"/>
      </c:catAx>
      <c:valAx>
        <c:axId val="3784160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378415640"/>
        <c:crosses val="autoZero"/>
        <c:crossBetween val="between"/>
        <c:majorUnit val="7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'Whole Sample +sex'!$B$7</c:f>
              <c:strCache>
                <c:ptCount val="1"/>
                <c:pt idx="0">
                  <c:v>Whole sample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2222222222222223E-2"/>
                  <c:y val="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C2-48D5-8782-E0753EF0C8ED}"/>
                </c:ext>
              </c:extLst>
            </c:dLbl>
            <c:dLbl>
              <c:idx val="2"/>
              <c:layout>
                <c:manualLayout>
                  <c:x val="-2.500000000000010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C2-48D5-8782-E0753EF0C8E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+sex'!$A$8:$A$10</c:f>
              <c:strCache>
                <c:ptCount val="3"/>
                <c:pt idx="0">
                  <c:v>Great/moderate risk of harm using Rx pain killers for a non-medical reason***</c:v>
                </c:pt>
                <c:pt idx="1">
                  <c:v>Given/shared prescription drugs with someone past year***</c:v>
                </c:pt>
                <c:pt idx="2">
                  <c:v>Medication locked or safely stored away***</c:v>
                </c:pt>
              </c:strCache>
            </c:strRef>
          </c:cat>
          <c:val>
            <c:numRef>
              <c:f>'Whole Sample +sex'!$B$8:$B$10</c:f>
              <c:numCache>
                <c:formatCode>0.0</c:formatCode>
                <c:ptCount val="3"/>
                <c:pt idx="0">
                  <c:v>84.9</c:v>
                </c:pt>
                <c:pt idx="1">
                  <c:v>5.0999999999999996</c:v>
                </c:pt>
                <c:pt idx="2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C2-48D5-8782-E0753EF0C8ED}"/>
            </c:ext>
          </c:extLst>
        </c:ser>
        <c:ser>
          <c:idx val="1"/>
          <c:order val="1"/>
          <c:tx>
            <c:strRef>
              <c:f>'Whole Sample +sex'!$C$7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+sex'!$A$8:$A$10</c:f>
              <c:strCache>
                <c:ptCount val="3"/>
                <c:pt idx="0">
                  <c:v>Great/moderate risk of harm using Rx pain killers for a non-medical reason***</c:v>
                </c:pt>
                <c:pt idx="1">
                  <c:v>Given/shared prescription drugs with someone past year***</c:v>
                </c:pt>
                <c:pt idx="2">
                  <c:v>Medication locked or safely stored away***</c:v>
                </c:pt>
              </c:strCache>
            </c:strRef>
          </c:cat>
          <c:val>
            <c:numRef>
              <c:f>'Whole Sample +sex'!$C$8:$C$10</c:f>
              <c:numCache>
                <c:formatCode>0.0</c:formatCode>
                <c:ptCount val="3"/>
                <c:pt idx="0">
                  <c:v>83.1</c:v>
                </c:pt>
                <c:pt idx="1">
                  <c:v>4.3</c:v>
                </c:pt>
                <c:pt idx="2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C2-48D5-8782-E0753EF0C8ED}"/>
            </c:ext>
          </c:extLst>
        </c:ser>
        <c:ser>
          <c:idx val="2"/>
          <c:order val="2"/>
          <c:tx>
            <c:strRef>
              <c:f>'Whole Sample +sex'!$D$7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C2-48D5-8782-E0753EF0C8ED}"/>
                </c:ext>
              </c:extLst>
            </c:dLbl>
            <c:dLbl>
              <c:idx val="2"/>
              <c:layout>
                <c:manualLayout>
                  <c:x val="3.0555555555555454E-2"/>
                  <c:y val="-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C2-48D5-8782-E0753EF0C8E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'Whole Sample +sex'!$A$8:$A$10</c:f>
              <c:strCache>
                <c:ptCount val="3"/>
                <c:pt idx="0">
                  <c:v>Great/moderate risk of harm using Rx pain killers for a non-medical reason***</c:v>
                </c:pt>
                <c:pt idx="1">
                  <c:v>Given/shared prescription drugs with someone past year***</c:v>
                </c:pt>
                <c:pt idx="2">
                  <c:v>Medication locked or safely stored away***</c:v>
                </c:pt>
              </c:strCache>
            </c:strRef>
          </c:cat>
          <c:val>
            <c:numRef>
              <c:f>'Whole Sample +sex'!$D$8:$D$10</c:f>
              <c:numCache>
                <c:formatCode>0.0</c:formatCode>
                <c:ptCount val="3"/>
                <c:pt idx="0">
                  <c:v>86.8</c:v>
                </c:pt>
                <c:pt idx="1">
                  <c:v>5.9</c:v>
                </c:pt>
                <c:pt idx="2">
                  <c:v>44.8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C2-48D5-8782-E0753EF0C8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78416816"/>
        <c:axId val="378417208"/>
      </c:barChart>
      <c:catAx>
        <c:axId val="378416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78417208"/>
        <c:crosses val="autoZero"/>
        <c:auto val="1"/>
        <c:lblAlgn val="ctr"/>
        <c:lblOffset val="100"/>
        <c:noMultiLvlLbl val="0"/>
      </c:catAx>
      <c:valAx>
        <c:axId val="378417208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378416816"/>
        <c:crosses val="autoZero"/>
        <c:crossBetween val="between"/>
        <c:majorUnit val="20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age'!$A$3</c:f>
              <c:strCache>
                <c:ptCount val="1"/>
                <c:pt idx="0">
                  <c:v>18-20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age'!$B$3:$D$3</c:f>
              <c:numCache>
                <c:formatCode>0.0</c:formatCode>
                <c:ptCount val="3"/>
                <c:pt idx="0">
                  <c:v>9.2681000000000004</c:v>
                </c:pt>
                <c:pt idx="1">
                  <c:v>2.7597999999999998</c:v>
                </c:pt>
                <c:pt idx="2">
                  <c:v>20.0989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52-488D-805E-EA8A21A9F3C7}"/>
            </c:ext>
          </c:extLst>
        </c:ser>
        <c:ser>
          <c:idx val="1"/>
          <c:order val="1"/>
          <c:tx>
            <c:strRef>
              <c:f>'By age'!$A$4</c:f>
              <c:strCache>
                <c:ptCount val="1"/>
                <c:pt idx="0">
                  <c:v>21-25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age'!$B$4:$D$4</c:f>
              <c:numCache>
                <c:formatCode>0.0</c:formatCode>
                <c:ptCount val="3"/>
                <c:pt idx="0">
                  <c:v>6.8371000000000004</c:v>
                </c:pt>
                <c:pt idx="1">
                  <c:v>1.9340999999999999</c:v>
                </c:pt>
                <c:pt idx="2">
                  <c:v>16.412400000000002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52-488D-805E-EA8A21A9F3C7}"/>
            </c:ext>
          </c:extLst>
        </c:ser>
        <c:ser>
          <c:idx val="2"/>
          <c:order val="2"/>
          <c:tx>
            <c:strRef>
              <c:f>'By age'!$A$5</c:f>
              <c:strCache>
                <c:ptCount val="1"/>
                <c:pt idx="0">
                  <c:v>26-30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age'!$B$5:$D$5</c:f>
              <c:numCache>
                <c:formatCode>0.0</c:formatCode>
                <c:ptCount val="3"/>
                <c:pt idx="0">
                  <c:v>9.6980000000000004</c:v>
                </c:pt>
                <c:pt idx="1">
                  <c:v>3.1753999999999998</c:v>
                </c:pt>
                <c:pt idx="2">
                  <c:v>19.714500000000001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52-488D-805E-EA8A21A9F3C7}"/>
            </c:ext>
          </c:extLst>
        </c:ser>
        <c:ser>
          <c:idx val="3"/>
          <c:order val="3"/>
          <c:tx>
            <c:strRef>
              <c:f>'By age'!$A$6</c:f>
              <c:strCache>
                <c:ptCount val="1"/>
                <c:pt idx="0">
                  <c:v>31-40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age'!$B$6:$D$6</c:f>
              <c:numCache>
                <c:formatCode>0.0</c:formatCode>
                <c:ptCount val="3"/>
                <c:pt idx="0">
                  <c:v>9.7024000000000008</c:v>
                </c:pt>
                <c:pt idx="1">
                  <c:v>2.9399000000000002</c:v>
                </c:pt>
                <c:pt idx="2">
                  <c:v>22.758400000000002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52-488D-805E-EA8A21A9F3C7}"/>
            </c:ext>
          </c:extLst>
        </c:ser>
        <c:ser>
          <c:idx val="4"/>
          <c:order val="4"/>
          <c:tx>
            <c:strRef>
              <c:f>'By age'!$A$7</c:f>
              <c:strCache>
                <c:ptCount val="1"/>
                <c:pt idx="0">
                  <c:v>41-50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age'!$B$7:$D$7</c:f>
              <c:numCache>
                <c:formatCode>0.0</c:formatCode>
                <c:ptCount val="3"/>
                <c:pt idx="0">
                  <c:v>10.839499999999999</c:v>
                </c:pt>
                <c:pt idx="1">
                  <c:v>2.0217999999999998</c:v>
                </c:pt>
                <c:pt idx="2">
                  <c:v>24.141200000000001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52-488D-805E-EA8A21A9F3C7}"/>
            </c:ext>
          </c:extLst>
        </c:ser>
        <c:ser>
          <c:idx val="5"/>
          <c:order val="5"/>
          <c:tx>
            <c:strRef>
              <c:f>'By age'!$A$8</c:f>
              <c:strCache>
                <c:ptCount val="1"/>
                <c:pt idx="0">
                  <c:v>51-60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age'!$B$8:$D$8</c:f>
              <c:numCache>
                <c:formatCode>0.0</c:formatCode>
                <c:ptCount val="3"/>
                <c:pt idx="0">
                  <c:v>12.8032</c:v>
                </c:pt>
                <c:pt idx="1">
                  <c:v>2.0758000000000001</c:v>
                </c:pt>
                <c:pt idx="2">
                  <c:v>27.136399999999998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152-488D-805E-EA8A21A9F3C7}"/>
            </c:ext>
          </c:extLst>
        </c:ser>
        <c:ser>
          <c:idx val="6"/>
          <c:order val="6"/>
          <c:tx>
            <c:strRef>
              <c:f>'By age'!$A$9</c:f>
              <c:strCache>
                <c:ptCount val="1"/>
                <c:pt idx="0">
                  <c:v>61-70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age'!$B$9:$D$9</c:f>
              <c:numCache>
                <c:formatCode>0.0</c:formatCode>
                <c:ptCount val="3"/>
                <c:pt idx="0">
                  <c:v>13.304500000000001</c:v>
                </c:pt>
                <c:pt idx="1">
                  <c:v>1.8936999999999999</c:v>
                </c:pt>
                <c:pt idx="2">
                  <c:v>29.599499999999999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52-488D-805E-EA8A21A9F3C7}"/>
            </c:ext>
          </c:extLst>
        </c:ser>
        <c:ser>
          <c:idx val="7"/>
          <c:order val="7"/>
          <c:tx>
            <c:strRef>
              <c:f>'By age'!$A$10</c:f>
              <c:strCache>
                <c:ptCount val="1"/>
                <c:pt idx="0">
                  <c:v>70+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age'!$B$10:$D$10</c:f>
              <c:numCache>
                <c:formatCode>0.0</c:formatCode>
                <c:ptCount val="3"/>
                <c:pt idx="0">
                  <c:v>13.0848</c:v>
                </c:pt>
                <c:pt idx="1">
                  <c:v>2.4249999999999998</c:v>
                </c:pt>
                <c:pt idx="2">
                  <c:v>25.298100000000002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152-488D-805E-EA8A21A9F3C7}"/>
            </c:ext>
          </c:extLst>
        </c:ser>
        <c:ser>
          <c:idx val="8"/>
          <c:order val="8"/>
          <c:tx>
            <c:strRef>
              <c:f>'By age'!$A$11</c:f>
              <c:strCache>
                <c:ptCount val="1"/>
                <c:pt idx="0">
                  <c:v>18-25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age'!$B$2:$D$2</c:f>
              <c:strCache>
                <c:ptCount val="3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Past year prevalence of receiving Rx painkiller</c:v>
                </c:pt>
              </c:strCache>
            </c:strRef>
          </c:cat>
          <c:val>
            <c:numRef>
              <c:f>'By age'!$B$11:$D$11</c:f>
              <c:numCache>
                <c:formatCode>General</c:formatCode>
                <c:ptCount val="3"/>
                <c:pt idx="0">
                  <c:v>7.7</c:v>
                </c:pt>
                <c:pt idx="1">
                  <c:v>2.2000000000000002</c:v>
                </c:pt>
                <c:pt idx="2" formatCode="0.0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152-488D-805E-EA8A21A9F3C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5690000"/>
        <c:axId val="455690392"/>
      </c:barChart>
      <c:catAx>
        <c:axId val="45569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690392"/>
        <c:crosses val="autoZero"/>
        <c:auto val="1"/>
        <c:lblAlgn val="ctr"/>
        <c:lblOffset val="100"/>
        <c:noMultiLvlLbl val="0"/>
      </c:catAx>
      <c:valAx>
        <c:axId val="455690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layout>
            <c:manualLayout>
              <c:xMode val="edge"/>
              <c:yMode val="edge"/>
              <c:x val="9.4161970204532895E-3"/>
              <c:y val="0.277852252113773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69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age'!$A$16</c:f>
              <c:strCache>
                <c:ptCount val="1"/>
                <c:pt idx="0">
                  <c:v>18-20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age'!$B$16:$D$16</c:f>
              <c:numCache>
                <c:formatCode>0.0</c:formatCode>
                <c:ptCount val="3"/>
                <c:pt idx="0">
                  <c:v>79.203199999999995</c:v>
                </c:pt>
                <c:pt idx="1">
                  <c:v>7.4649999999999999</c:v>
                </c:pt>
                <c:pt idx="2">
                  <c:v>40.626399999999997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F9-47C1-A334-70C3F9D6B02A}"/>
            </c:ext>
          </c:extLst>
        </c:ser>
        <c:ser>
          <c:idx val="1"/>
          <c:order val="1"/>
          <c:tx>
            <c:strRef>
              <c:f>'By age'!$A$17</c:f>
              <c:strCache>
                <c:ptCount val="1"/>
                <c:pt idx="0">
                  <c:v>21-25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age'!$B$17:$D$17</c:f>
              <c:numCache>
                <c:formatCode>0.0</c:formatCode>
                <c:ptCount val="3"/>
                <c:pt idx="0">
                  <c:v>80.668000000000006</c:v>
                </c:pt>
                <c:pt idx="1">
                  <c:v>4.6109999999999998</c:v>
                </c:pt>
                <c:pt idx="2">
                  <c:v>42.703499999999998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F9-47C1-A334-70C3F9D6B02A}"/>
            </c:ext>
          </c:extLst>
        </c:ser>
        <c:ser>
          <c:idx val="2"/>
          <c:order val="2"/>
          <c:tx>
            <c:strRef>
              <c:f>'By age'!$A$18</c:f>
              <c:strCache>
                <c:ptCount val="1"/>
                <c:pt idx="0">
                  <c:v>26-30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age'!$B$18:$D$18</c:f>
              <c:numCache>
                <c:formatCode>0.0</c:formatCode>
                <c:ptCount val="3"/>
                <c:pt idx="0">
                  <c:v>81.186000000000007</c:v>
                </c:pt>
                <c:pt idx="1">
                  <c:v>5.9595000000000002</c:v>
                </c:pt>
                <c:pt idx="2">
                  <c:v>44.7712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F9-47C1-A334-70C3F9D6B02A}"/>
            </c:ext>
          </c:extLst>
        </c:ser>
        <c:ser>
          <c:idx val="3"/>
          <c:order val="3"/>
          <c:tx>
            <c:strRef>
              <c:f>'By age'!$A$19</c:f>
              <c:strCache>
                <c:ptCount val="1"/>
                <c:pt idx="0">
                  <c:v>31-40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age'!$B$19:$D$19</c:f>
              <c:numCache>
                <c:formatCode>0.0</c:formatCode>
                <c:ptCount val="3"/>
                <c:pt idx="0">
                  <c:v>83.199100000000001</c:v>
                </c:pt>
                <c:pt idx="1">
                  <c:v>5.5994999999999999</c:v>
                </c:pt>
                <c:pt idx="2">
                  <c:v>44.8142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F9-47C1-A334-70C3F9D6B02A}"/>
            </c:ext>
          </c:extLst>
        </c:ser>
        <c:ser>
          <c:idx val="4"/>
          <c:order val="4"/>
          <c:tx>
            <c:strRef>
              <c:f>'By age'!$A$20</c:f>
              <c:strCache>
                <c:ptCount val="1"/>
                <c:pt idx="0">
                  <c:v>41-50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age'!$B$20:$D$20</c:f>
              <c:numCache>
                <c:formatCode>0.0</c:formatCode>
                <c:ptCount val="3"/>
                <c:pt idx="0">
                  <c:v>81.793000000000006</c:v>
                </c:pt>
                <c:pt idx="1">
                  <c:v>6.2484999999999999</c:v>
                </c:pt>
                <c:pt idx="2">
                  <c:v>42.670400000000001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F9-47C1-A334-70C3F9D6B02A}"/>
            </c:ext>
          </c:extLst>
        </c:ser>
        <c:ser>
          <c:idx val="5"/>
          <c:order val="5"/>
          <c:tx>
            <c:strRef>
              <c:f>'By age'!$A$21</c:f>
              <c:strCache>
                <c:ptCount val="1"/>
                <c:pt idx="0">
                  <c:v>51-60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age'!$B$21:$D$21</c:f>
              <c:numCache>
                <c:formatCode>0.0</c:formatCode>
                <c:ptCount val="3"/>
                <c:pt idx="0">
                  <c:v>87.252200000000002</c:v>
                </c:pt>
                <c:pt idx="1">
                  <c:v>4.8482000000000003</c:v>
                </c:pt>
                <c:pt idx="2">
                  <c:v>37.682000000000002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F9-47C1-A334-70C3F9D6B02A}"/>
            </c:ext>
          </c:extLst>
        </c:ser>
        <c:ser>
          <c:idx val="6"/>
          <c:order val="6"/>
          <c:tx>
            <c:strRef>
              <c:f>'By age'!$A$22</c:f>
              <c:strCache>
                <c:ptCount val="1"/>
                <c:pt idx="0">
                  <c:v>61-70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age'!$B$22:$D$22</c:f>
              <c:numCache>
                <c:formatCode>0.0</c:formatCode>
                <c:ptCount val="3"/>
                <c:pt idx="0">
                  <c:v>88.852400000000003</c:v>
                </c:pt>
                <c:pt idx="1">
                  <c:v>4.9894999999999996</c:v>
                </c:pt>
                <c:pt idx="2">
                  <c:v>39.516199999999998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F9-47C1-A334-70C3F9D6B02A}"/>
            </c:ext>
          </c:extLst>
        </c:ser>
        <c:ser>
          <c:idx val="7"/>
          <c:order val="7"/>
          <c:tx>
            <c:strRef>
              <c:f>'By age'!$A$23</c:f>
              <c:strCache>
                <c:ptCount val="1"/>
                <c:pt idx="0">
                  <c:v>70+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age'!$B$23:$D$23</c:f>
              <c:numCache>
                <c:formatCode>0.0</c:formatCode>
                <c:ptCount val="3"/>
                <c:pt idx="0">
                  <c:v>90.567099999999996</c:v>
                </c:pt>
                <c:pt idx="1">
                  <c:v>2.8136999999999999</c:v>
                </c:pt>
                <c:pt idx="2">
                  <c:v>40.736699999999999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F9-47C1-A334-70C3F9D6B02A}"/>
            </c:ext>
          </c:extLst>
        </c:ser>
        <c:ser>
          <c:idx val="8"/>
          <c:order val="8"/>
          <c:tx>
            <c:strRef>
              <c:f>'By age'!$A$24</c:f>
              <c:strCache>
                <c:ptCount val="1"/>
                <c:pt idx="0">
                  <c:v>18-25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age'!$B$15:$D$15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age'!$B$24:$D$24</c:f>
              <c:numCache>
                <c:formatCode>General</c:formatCode>
                <c:ptCount val="3"/>
                <c:pt idx="0" formatCode="0.0">
                  <c:v>80.099999999999994</c:v>
                </c:pt>
                <c:pt idx="1">
                  <c:v>5.7</c:v>
                </c:pt>
                <c:pt idx="2" formatCode="0.0">
                  <c:v>41.9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F9-47C1-A334-70C3F9D6B0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5691176"/>
        <c:axId val="455691568"/>
      </c:barChart>
      <c:catAx>
        <c:axId val="455691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691568"/>
        <c:crosses val="autoZero"/>
        <c:auto val="1"/>
        <c:lblAlgn val="ctr"/>
        <c:lblOffset val="100"/>
        <c:noMultiLvlLbl val="0"/>
      </c:catAx>
      <c:valAx>
        <c:axId val="45569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691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race_ethnicity'!$B$4</c:f>
              <c:strCache>
                <c:ptCount val="1"/>
                <c:pt idx="0">
                  <c:v>Non-Hispanic White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66666666666666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E7-4ADE-B5F2-97F6E233B0DE}"/>
                </c:ext>
              </c:extLst>
            </c:dLbl>
            <c:dLbl>
              <c:idx val="2"/>
              <c:layout>
                <c:manualLayout>
                  <c:x val="-1.9444444444444445E-2"/>
                  <c:y val="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E7-4ADE-B5F2-97F6E233B0D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race_ethnicity'!$A$5:$A$7</c:f>
              <c:strCache>
                <c:ptCount val="3"/>
                <c:pt idx="0">
                  <c:v>Past 30-day prescription painkiller use </c:v>
                </c:pt>
                <c:pt idx="1">
                  <c:v>Past 30-day painkiller use to get high</c:v>
                </c:pt>
                <c:pt idx="2">
                  <c:v>Prevalence of receiving prescription painkiller past year</c:v>
                </c:pt>
              </c:strCache>
            </c:strRef>
          </c:cat>
          <c:val>
            <c:numRef>
              <c:f>'by race_ethnicity'!$B$5:$B$7</c:f>
              <c:numCache>
                <c:formatCode>0.0</c:formatCode>
                <c:ptCount val="3"/>
                <c:pt idx="0">
                  <c:v>12.4</c:v>
                </c:pt>
                <c:pt idx="1">
                  <c:v>2.2999999999999998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E7-4ADE-B5F2-97F6E233B0DE}"/>
            </c:ext>
          </c:extLst>
        </c:ser>
        <c:ser>
          <c:idx val="1"/>
          <c:order val="1"/>
          <c:tx>
            <c:strRef>
              <c:f>'by race_ethnicity'!$C$4</c:f>
              <c:strCache>
                <c:ptCount val="1"/>
                <c:pt idx="0">
                  <c:v>Hispanic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race_ethnicity'!$A$5:$A$7</c:f>
              <c:strCache>
                <c:ptCount val="3"/>
                <c:pt idx="0">
                  <c:v>Past 30-day prescription painkiller use </c:v>
                </c:pt>
                <c:pt idx="1">
                  <c:v>Past 30-day painkiller use to get high</c:v>
                </c:pt>
                <c:pt idx="2">
                  <c:v>Prevalence of receiving prescription painkiller past year</c:v>
                </c:pt>
              </c:strCache>
            </c:strRef>
          </c:cat>
          <c:val>
            <c:numRef>
              <c:f>'by race_ethnicity'!$C$5:$C$7</c:f>
              <c:numCache>
                <c:formatCode>0.0</c:formatCode>
                <c:ptCount val="3"/>
                <c:pt idx="0">
                  <c:v>10.4</c:v>
                </c:pt>
                <c:pt idx="1">
                  <c:v>2.2999999999999998</c:v>
                </c:pt>
                <c:pt idx="2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E7-4ADE-B5F2-97F6E233B0DE}"/>
            </c:ext>
          </c:extLst>
        </c:ser>
        <c:ser>
          <c:idx val="2"/>
          <c:order val="2"/>
          <c:tx>
            <c:strRef>
              <c:f>'by race_ethnicity'!$D$4</c:f>
              <c:strCache>
                <c:ptCount val="1"/>
                <c:pt idx="0">
                  <c:v>Native American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-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E7-4ADE-B5F2-97F6E233B0D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race_ethnicity'!$A$5:$A$7</c:f>
              <c:strCache>
                <c:ptCount val="3"/>
                <c:pt idx="0">
                  <c:v>Past 30-day prescription painkiller use </c:v>
                </c:pt>
                <c:pt idx="1">
                  <c:v>Past 30-day painkiller use to get high</c:v>
                </c:pt>
                <c:pt idx="2">
                  <c:v>Prevalence of receiving prescription painkiller past year</c:v>
                </c:pt>
              </c:strCache>
            </c:strRef>
          </c:cat>
          <c:val>
            <c:numRef>
              <c:f>'by race_ethnicity'!$D$5:$D$7</c:f>
              <c:numCache>
                <c:formatCode>0.0</c:formatCode>
                <c:ptCount val="3"/>
                <c:pt idx="0">
                  <c:v>9.1</c:v>
                </c:pt>
                <c:pt idx="1">
                  <c:v>1.7</c:v>
                </c:pt>
                <c:pt idx="2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E7-4ADE-B5F2-97F6E233B0DE}"/>
            </c:ext>
          </c:extLst>
        </c:ser>
        <c:ser>
          <c:idx val="3"/>
          <c:order val="3"/>
          <c:tx>
            <c:strRef>
              <c:f>'by race_ethnicity'!$E$4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5E7-4ADE-B5F2-97F6E233B0DE}"/>
                </c:ext>
              </c:extLst>
            </c:dLbl>
            <c:dLbl>
              <c:idx val="2"/>
              <c:layout>
                <c:manualLayout>
                  <c:x val="3.0555555555555659E-2"/>
                  <c:y val="-2.12188906800333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E7-4ADE-B5F2-97F6E233B0DE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race_ethnicity'!$A$5:$A$7</c:f>
              <c:strCache>
                <c:ptCount val="3"/>
                <c:pt idx="0">
                  <c:v>Past 30-day prescription painkiller use </c:v>
                </c:pt>
                <c:pt idx="1">
                  <c:v>Past 30-day painkiller use to get high</c:v>
                </c:pt>
                <c:pt idx="2">
                  <c:v>Prevalence of receiving prescription painkiller past year</c:v>
                </c:pt>
              </c:strCache>
            </c:strRef>
          </c:cat>
          <c:val>
            <c:numRef>
              <c:f>'by race_ethnicity'!$E$5:$E$7</c:f>
              <c:numCache>
                <c:formatCode>0.0</c:formatCode>
                <c:ptCount val="3"/>
                <c:pt idx="0">
                  <c:v>10.5</c:v>
                </c:pt>
                <c:pt idx="1">
                  <c:v>3.9</c:v>
                </c:pt>
                <c:pt idx="2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5E7-4ADE-B5F2-97F6E233B0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5692352"/>
        <c:axId val="455692744"/>
      </c:barChart>
      <c:catAx>
        <c:axId val="455692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55692744"/>
        <c:crosses val="autoZero"/>
        <c:auto val="1"/>
        <c:lblAlgn val="ctr"/>
        <c:lblOffset val="100"/>
        <c:noMultiLvlLbl val="0"/>
      </c:catAx>
      <c:valAx>
        <c:axId val="4556927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layout>
            <c:manualLayout>
              <c:xMode val="edge"/>
              <c:yMode val="edge"/>
              <c:x val="1.3862148633038121E-2"/>
              <c:y val="0.35250776960212266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45569235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race_ethnicity'!$B$18</c:f>
              <c:strCache>
                <c:ptCount val="1"/>
                <c:pt idx="0">
                  <c:v>Non-Hispanic White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247191011235955E-2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B2-4582-AC7E-2B660E588CA3}"/>
                </c:ext>
              </c:extLst>
            </c:dLbl>
            <c:dLbl>
              <c:idx val="1"/>
              <c:layout>
                <c:manualLayout>
                  <c:x val="-1.7478152309612985E-2"/>
                  <c:y val="-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B2-4582-AC7E-2B660E588CA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race_ethnicity'!$A$19:$A$21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race_ethnicity'!$B$19:$B$21</c:f>
              <c:numCache>
                <c:formatCode>0.0</c:formatCode>
                <c:ptCount val="3"/>
                <c:pt idx="0">
                  <c:v>88.8</c:v>
                </c:pt>
                <c:pt idx="1">
                  <c:v>5.6</c:v>
                </c:pt>
                <c:pt idx="2">
                  <c:v>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B2-4582-AC7E-2B660E588CA3}"/>
            </c:ext>
          </c:extLst>
        </c:ser>
        <c:ser>
          <c:idx val="1"/>
          <c:order val="1"/>
          <c:tx>
            <c:strRef>
              <c:f>'by race_ethnicity'!$C$18</c:f>
              <c:strCache>
                <c:ptCount val="1"/>
                <c:pt idx="0">
                  <c:v>Hispanic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4906367041198277E-3"/>
                  <c:y val="-2.12188906800333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B2-4582-AC7E-2B660E588CA3}"/>
                </c:ext>
              </c:extLst>
            </c:dLbl>
            <c:dLbl>
              <c:idx val="2"/>
              <c:layout>
                <c:manualLayout>
                  <c:x val="-7.49063670411975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B2-4582-AC7E-2B660E588CA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race_ethnicity'!$A$19:$A$21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race_ethnicity'!$C$19:$C$21</c:f>
              <c:numCache>
                <c:formatCode>0.0</c:formatCode>
                <c:ptCount val="3"/>
                <c:pt idx="0">
                  <c:v>82.8</c:v>
                </c:pt>
                <c:pt idx="1">
                  <c:v>5</c:v>
                </c:pt>
                <c:pt idx="2">
                  <c:v>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B2-4582-AC7E-2B660E588CA3}"/>
            </c:ext>
          </c:extLst>
        </c:ser>
        <c:ser>
          <c:idx val="2"/>
          <c:order val="2"/>
          <c:tx>
            <c:strRef>
              <c:f>'by race_ethnicity'!$D$18</c:f>
              <c:strCache>
                <c:ptCount val="1"/>
                <c:pt idx="0">
                  <c:v>Native American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9875156054931337E-3"/>
                  <c:y val="4.62962962962960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B2-4582-AC7E-2B660E588CA3}"/>
                </c:ext>
              </c:extLst>
            </c:dLbl>
            <c:dLbl>
              <c:idx val="1"/>
              <c:layout>
                <c:manualLayout>
                  <c:x val="1.9379844961239599E-3"/>
                  <c:y val="3.9855072463768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B2-4582-AC7E-2B660E588CA3}"/>
                </c:ext>
              </c:extLst>
            </c:dLbl>
            <c:dLbl>
              <c:idx val="2"/>
              <c:layout>
                <c:manualLayout>
                  <c:x val="1.248439450686641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B2-4582-AC7E-2B660E588CA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race_ethnicity'!$A$19:$A$21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race_ethnicity'!$D$19:$D$21</c:f>
              <c:numCache>
                <c:formatCode>0.0</c:formatCode>
                <c:ptCount val="3"/>
                <c:pt idx="0">
                  <c:v>77.599999999999994</c:v>
                </c:pt>
                <c:pt idx="1">
                  <c:v>4.0999999999999996</c:v>
                </c:pt>
                <c:pt idx="2">
                  <c:v>46.8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5B2-4582-AC7E-2B660E588CA3}"/>
            </c:ext>
          </c:extLst>
        </c:ser>
        <c:ser>
          <c:idx val="3"/>
          <c:order val="3"/>
          <c:tx>
            <c:strRef>
              <c:f>'by race_ethnicity'!$E$18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46566791510611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B2-4582-AC7E-2B660E588CA3}"/>
                </c:ext>
              </c:extLst>
            </c:dLbl>
            <c:dLbl>
              <c:idx val="1"/>
              <c:layout>
                <c:manualLayout>
                  <c:x val="1.9975031210986267E-2"/>
                  <c:y val="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5B2-4582-AC7E-2B660E588CA3}"/>
                </c:ext>
              </c:extLst>
            </c:dLbl>
            <c:dLbl>
              <c:idx val="2"/>
              <c:layout>
                <c:manualLayout>
                  <c:x val="1.5503875968992248E-2"/>
                  <c:y val="1.08695652173912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5B2-4582-AC7E-2B660E588CA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'by race_ethnicity'!$A$19:$A$21</c:f>
              <c:strCache>
                <c:ptCount val="3"/>
                <c:pt idx="0">
                  <c:v>Great or moderate risk of using Rx painkillers for a non-medical reason</c:v>
                </c:pt>
                <c:pt idx="1">
                  <c:v>Given or shared Rx drugs with someone</c:v>
                </c:pt>
                <c:pt idx="2">
                  <c:v>Medication locked or safely stored away </c:v>
                </c:pt>
              </c:strCache>
            </c:strRef>
          </c:cat>
          <c:val>
            <c:numRef>
              <c:f>'by race_ethnicity'!$E$19:$E$21</c:f>
              <c:numCache>
                <c:formatCode>0.0</c:formatCode>
                <c:ptCount val="3"/>
                <c:pt idx="0">
                  <c:v>82.8</c:v>
                </c:pt>
                <c:pt idx="1">
                  <c:v>4</c:v>
                </c:pt>
                <c:pt idx="2">
                  <c:v>39.200000000000003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5B2-4582-AC7E-2B660E588C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5693528"/>
        <c:axId val="227567224"/>
      </c:barChart>
      <c:catAx>
        <c:axId val="455693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7567224"/>
        <c:crosses val="autoZero"/>
        <c:auto val="1"/>
        <c:lblAlgn val="ctr"/>
        <c:lblOffset val="100"/>
        <c:noMultiLvlLbl val="0"/>
      </c:catAx>
      <c:valAx>
        <c:axId val="2275672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455693528"/>
        <c:crosses val="autoZero"/>
        <c:crossBetween val="between"/>
        <c:majorUnit val="20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LGBT, military'!$B$14</c:f>
              <c:strCache>
                <c:ptCount val="1"/>
                <c:pt idx="0">
                  <c:v>Military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LGBT, military'!$A$15:$A$20</c:f>
              <c:strCache>
                <c:ptCount val="6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Prevalence of receiving Rx painkiller past year</c:v>
                </c:pt>
                <c:pt idx="3">
                  <c:v>Great/moderate risk of harm using Rx painkillers for a non-medical reason</c:v>
                </c:pt>
                <c:pt idx="4">
                  <c:v>Given/shared prescription drugs with someone past year</c:v>
                </c:pt>
                <c:pt idx="5">
                  <c:v>Medication locked or safely stored away</c:v>
                </c:pt>
              </c:strCache>
            </c:strRef>
          </c:cat>
          <c:val>
            <c:numRef>
              <c:f>'by LGBT, military'!$B$15:$B$20</c:f>
              <c:numCache>
                <c:formatCode>General</c:formatCode>
                <c:ptCount val="6"/>
                <c:pt idx="0">
                  <c:v>12.1</c:v>
                </c:pt>
                <c:pt idx="1">
                  <c:v>1.8</c:v>
                </c:pt>
                <c:pt idx="2" formatCode="0.0">
                  <c:v>30.8</c:v>
                </c:pt>
                <c:pt idx="3" formatCode="0.0">
                  <c:v>83.9</c:v>
                </c:pt>
                <c:pt idx="4" formatCode="0.0">
                  <c:v>4.0999999999999996</c:v>
                </c:pt>
                <c:pt idx="5" formatCode="0.0">
                  <c:v>33.200000000000003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CE-4246-847E-1F0F8C37DE02}"/>
            </c:ext>
          </c:extLst>
        </c:ser>
        <c:ser>
          <c:idx val="1"/>
          <c:order val="1"/>
          <c:tx>
            <c:strRef>
              <c:f>'by LGBT, military'!$C$14</c:f>
              <c:strCache>
                <c:ptCount val="1"/>
                <c:pt idx="0">
                  <c:v>LGBT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LGBT, military'!$A$15:$A$20</c:f>
              <c:strCache>
                <c:ptCount val="6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Prevalence of receiving Rx painkiller past year</c:v>
                </c:pt>
                <c:pt idx="3">
                  <c:v>Great/moderate risk of harm using Rx painkillers for a non-medical reason</c:v>
                </c:pt>
                <c:pt idx="4">
                  <c:v>Given/shared prescription drugs with someone past year</c:v>
                </c:pt>
                <c:pt idx="5">
                  <c:v>Medication locked or safely stored away</c:v>
                </c:pt>
              </c:strCache>
            </c:strRef>
          </c:cat>
          <c:val>
            <c:numRef>
              <c:f>'by LGBT, military'!$C$15:$C$20</c:f>
              <c:numCache>
                <c:formatCode>General</c:formatCode>
                <c:ptCount val="6"/>
                <c:pt idx="0" formatCode="0.0">
                  <c:v>12.3</c:v>
                </c:pt>
                <c:pt idx="1">
                  <c:v>3.9</c:v>
                </c:pt>
                <c:pt idx="2">
                  <c:v>26.9</c:v>
                </c:pt>
                <c:pt idx="3">
                  <c:v>84.4</c:v>
                </c:pt>
                <c:pt idx="4">
                  <c:v>11.3</c:v>
                </c:pt>
                <c:pt idx="5">
                  <c:v>34.700000000000003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CE-4246-847E-1F0F8C37DE02}"/>
            </c:ext>
          </c:extLst>
        </c:ser>
        <c:ser>
          <c:idx val="2"/>
          <c:order val="2"/>
          <c:tx>
            <c:strRef>
              <c:f>'by LGBT, military'!$D$14</c:f>
              <c:strCache>
                <c:ptCount val="1"/>
                <c:pt idx="0">
                  <c:v>All others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LGBT, military'!$A$15:$A$20</c:f>
              <c:strCache>
                <c:ptCount val="6"/>
                <c:pt idx="0">
                  <c:v>Past 30-day Rx painkiller use for any reason</c:v>
                </c:pt>
                <c:pt idx="1">
                  <c:v>Past 30-day painkiller use to get high</c:v>
                </c:pt>
                <c:pt idx="2">
                  <c:v>Prevalence of receiving Rx painkiller past year</c:v>
                </c:pt>
                <c:pt idx="3">
                  <c:v>Great/moderate risk of harm using Rx painkillers for a non-medical reason</c:v>
                </c:pt>
                <c:pt idx="4">
                  <c:v>Given/shared prescription drugs with someone past year</c:v>
                </c:pt>
                <c:pt idx="5">
                  <c:v>Medication locked or safely stored away</c:v>
                </c:pt>
              </c:strCache>
            </c:strRef>
          </c:cat>
          <c:val>
            <c:numRef>
              <c:f>'by LGBT, military'!$D$15:$D$20</c:f>
              <c:numCache>
                <c:formatCode>0.0</c:formatCode>
                <c:ptCount val="6"/>
                <c:pt idx="0">
                  <c:v>10.9</c:v>
                </c:pt>
                <c:pt idx="1">
                  <c:v>2.2999999999999998</c:v>
                </c:pt>
                <c:pt idx="2">
                  <c:v>23.3</c:v>
                </c:pt>
                <c:pt idx="3">
                  <c:v>84.9</c:v>
                </c:pt>
                <c:pt idx="4">
                  <c:v>4.7</c:v>
                </c:pt>
                <c:pt idx="5">
                  <c:v>42.7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CE-4246-847E-1F0F8C37DE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1489936"/>
        <c:axId val="371490328"/>
      </c:barChart>
      <c:catAx>
        <c:axId val="37148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490328"/>
        <c:crosses val="autoZero"/>
        <c:auto val="1"/>
        <c:lblAlgn val="ctr"/>
        <c:lblOffset val="100"/>
        <c:noMultiLvlLbl val="0"/>
      </c:catAx>
      <c:valAx>
        <c:axId val="371490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layout>
            <c:manualLayout>
              <c:xMode val="edge"/>
              <c:yMode val="edge"/>
              <c:x val="0"/>
              <c:y val="0.284638141168857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148993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'Rx Drug Trends'!$A$8</c:f>
              <c:strCache>
                <c:ptCount val="1"/>
                <c:pt idx="0">
                  <c:v>Past year prevalence of receiving Rx for painkillers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Trends'!$B$7:$G$7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'Rx Drug Trends'!$B$8:$G$8</c:f>
              <c:numCache>
                <c:formatCode>General</c:formatCode>
                <c:ptCount val="6"/>
                <c:pt idx="0" formatCode="0.0">
                  <c:v>29</c:v>
                </c:pt>
                <c:pt idx="1">
                  <c:v>29.5</c:v>
                </c:pt>
                <c:pt idx="2">
                  <c:v>29.9</c:v>
                </c:pt>
                <c:pt idx="3" formatCode="0.0">
                  <c:v>28</c:v>
                </c:pt>
                <c:pt idx="4">
                  <c:v>25.9</c:v>
                </c:pt>
                <c:pt idx="5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7B-4282-BA7E-88913191CC9A}"/>
            </c:ext>
          </c:extLst>
        </c:ser>
        <c:ser>
          <c:idx val="1"/>
          <c:order val="1"/>
          <c:tx>
            <c:strRef>
              <c:f>'Rx Drug Trends'!$A$9</c:f>
              <c:strCache>
                <c:ptCount val="1"/>
                <c:pt idx="0">
                  <c:v>Past 30-day Rx painkiller use for any reason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Trends'!$B$7:$G$7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'Rx Drug Trends'!$B$9:$G$9</c:f>
              <c:numCache>
                <c:formatCode>General</c:formatCode>
                <c:ptCount val="6"/>
                <c:pt idx="0">
                  <c:v>14.3</c:v>
                </c:pt>
                <c:pt idx="1">
                  <c:v>15.1</c:v>
                </c:pt>
                <c:pt idx="2">
                  <c:v>15.6</c:v>
                </c:pt>
                <c:pt idx="3">
                  <c:v>13.5</c:v>
                </c:pt>
                <c:pt idx="4">
                  <c:v>11.9</c:v>
                </c:pt>
                <c:pt idx="5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7B-4282-BA7E-88913191CC9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33072968"/>
        <c:axId val="233073360"/>
      </c:lineChart>
      <c:catAx>
        <c:axId val="233072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3360"/>
        <c:crosses val="autoZero"/>
        <c:auto val="1"/>
        <c:lblAlgn val="ctr"/>
        <c:lblOffset val="100"/>
        <c:noMultiLvlLbl val="0"/>
      </c:catAx>
      <c:valAx>
        <c:axId val="23307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Wedighted Percent</a:t>
                </a:r>
              </a:p>
            </c:rich>
          </c:tx>
          <c:layout>
            <c:manualLayout>
              <c:xMode val="edge"/>
              <c:yMode val="edge"/>
              <c:x val="1.5873015873015873E-3"/>
              <c:y val="0.252637217770739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2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'Rx Drug Trends'!$B$18</c:f>
              <c:strCache>
                <c:ptCount val="1"/>
                <c:pt idx="0">
                  <c:v>All Respondents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Trends'!$C$17:$H$17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'Rx Drug Trends'!$C$18:$H$18</c:f>
              <c:numCache>
                <c:formatCode>General</c:formatCode>
                <c:ptCount val="6"/>
                <c:pt idx="0">
                  <c:v>6.6</c:v>
                </c:pt>
                <c:pt idx="1">
                  <c:v>2.8</c:v>
                </c:pt>
                <c:pt idx="2">
                  <c:v>3.9</c:v>
                </c:pt>
                <c:pt idx="3">
                  <c:v>3.1</c:v>
                </c:pt>
                <c:pt idx="4">
                  <c:v>2.8</c:v>
                </c:pt>
                <c:pt idx="5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D4-4A6B-A211-92B9FE80669E}"/>
            </c:ext>
          </c:extLst>
        </c:ser>
        <c:ser>
          <c:idx val="1"/>
          <c:order val="1"/>
          <c:tx>
            <c:strRef>
              <c:f>'Rx Drug Trends'!$B$19</c:f>
              <c:strCache>
                <c:ptCount val="1"/>
                <c:pt idx="0">
                  <c:v>Current users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'Rx Drug Trends'!$C$17:$H$17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'Rx Drug Trends'!$C$19:$H$19</c:f>
              <c:numCache>
                <c:formatCode>General</c:formatCode>
                <c:ptCount val="6"/>
                <c:pt idx="0">
                  <c:v>27.6</c:v>
                </c:pt>
                <c:pt idx="1">
                  <c:v>12.9</c:v>
                </c:pt>
                <c:pt idx="2" formatCode="0.0">
                  <c:v>25</c:v>
                </c:pt>
                <c:pt idx="3">
                  <c:v>22.1</c:v>
                </c:pt>
                <c:pt idx="4">
                  <c:v>22.6</c:v>
                </c:pt>
                <c:pt idx="5">
                  <c:v>21.4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D4-4A6B-A211-92B9FE80669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33075320"/>
        <c:axId val="233075712"/>
      </c:lineChart>
      <c:catAx>
        <c:axId val="2330753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Past 30-day Rx opioid use to get high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5712"/>
        <c:crosses val="autoZero"/>
        <c:auto val="1"/>
        <c:lblAlgn val="ctr"/>
        <c:lblOffset val="100"/>
        <c:noMultiLvlLbl val="0"/>
      </c:catAx>
      <c:valAx>
        <c:axId val="23307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075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 demo'!$B$1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demo'!$A$2:$A$9</c:f>
              <c:strCache>
                <c:ptCount val="8"/>
                <c:pt idx="0">
                  <c:v>18-20 (n=1,231)</c:v>
                </c:pt>
                <c:pt idx="1">
                  <c:v>21-25 (n=1,275)</c:v>
                </c:pt>
                <c:pt idx="2">
                  <c:v>26-30 (n=1,180)</c:v>
                </c:pt>
                <c:pt idx="3">
                  <c:v>31-40 (n=2,240)</c:v>
                </c:pt>
                <c:pt idx="4">
                  <c:v>41-50 (n=1,953)</c:v>
                </c:pt>
                <c:pt idx="5">
                  <c:v>51-60 (n=2,019)</c:v>
                </c:pt>
                <c:pt idx="6">
                  <c:v>61-70 (n=1,469)</c:v>
                </c:pt>
                <c:pt idx="7">
                  <c:v>70+ (n=722)</c:v>
                </c:pt>
              </c:strCache>
            </c:strRef>
          </c:cat>
          <c:val>
            <c:numRef>
              <c:f>'2019 demo'!$B$2:$B$9</c:f>
              <c:numCache>
                <c:formatCode>0.0</c:formatCode>
                <c:ptCount val="8"/>
                <c:pt idx="0">
                  <c:v>10.18</c:v>
                </c:pt>
                <c:pt idx="1">
                  <c:v>10.55</c:v>
                </c:pt>
                <c:pt idx="2">
                  <c:v>9.76</c:v>
                </c:pt>
                <c:pt idx="3">
                  <c:v>18.53</c:v>
                </c:pt>
                <c:pt idx="4">
                  <c:v>16.16</c:v>
                </c:pt>
                <c:pt idx="5">
                  <c:v>16.7</c:v>
                </c:pt>
                <c:pt idx="6">
                  <c:v>12.15</c:v>
                </c:pt>
                <c:pt idx="7">
                  <c:v>5.97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CF-4FAD-8CD4-BEA179B12462}"/>
            </c:ext>
          </c:extLst>
        </c:ser>
        <c:ser>
          <c:idx val="1"/>
          <c:order val="1"/>
          <c:tx>
            <c:strRef>
              <c:f>'2019 demo'!$C$1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demo'!$A$2:$A$9</c:f>
              <c:strCache>
                <c:ptCount val="8"/>
                <c:pt idx="0">
                  <c:v>18-20 (n=1,231)</c:v>
                </c:pt>
                <c:pt idx="1">
                  <c:v>21-25 (n=1,275)</c:v>
                </c:pt>
                <c:pt idx="2">
                  <c:v>26-30 (n=1,180)</c:v>
                </c:pt>
                <c:pt idx="3">
                  <c:v>31-40 (n=2,240)</c:v>
                </c:pt>
                <c:pt idx="4">
                  <c:v>41-50 (n=1,953)</c:v>
                </c:pt>
                <c:pt idx="5">
                  <c:v>51-60 (n=2,019)</c:v>
                </c:pt>
                <c:pt idx="6">
                  <c:v>61-70 (n=1,469)</c:v>
                </c:pt>
                <c:pt idx="7">
                  <c:v>70+ (n=722)</c:v>
                </c:pt>
              </c:strCache>
            </c:strRef>
          </c:cat>
          <c:val>
            <c:numRef>
              <c:f>'2019 demo'!$C$2:$C$9</c:f>
              <c:numCache>
                <c:formatCode>0.0</c:formatCode>
                <c:ptCount val="8"/>
                <c:pt idx="0">
                  <c:v>5.2523</c:v>
                </c:pt>
                <c:pt idx="1">
                  <c:v>8.9059000000000008</c:v>
                </c:pt>
                <c:pt idx="2">
                  <c:v>8.9776000000000007</c:v>
                </c:pt>
                <c:pt idx="3">
                  <c:v>16.589500000000001</c:v>
                </c:pt>
                <c:pt idx="4">
                  <c:v>14.625400000000001</c:v>
                </c:pt>
                <c:pt idx="5">
                  <c:v>16.4466</c:v>
                </c:pt>
                <c:pt idx="6">
                  <c:v>15.558</c:v>
                </c:pt>
                <c:pt idx="7">
                  <c:v>13.644600000000001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CF-4FAD-8CD4-BEA179B1246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5382832"/>
        <c:axId val="558498856"/>
      </c:barChart>
      <c:catAx>
        <c:axId val="55538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8498856"/>
        <c:crosses val="autoZero"/>
        <c:auto val="1"/>
        <c:lblAlgn val="ctr"/>
        <c:lblOffset val="100"/>
        <c:noMultiLvlLbl val="0"/>
      </c:catAx>
      <c:valAx>
        <c:axId val="558498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382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'Middle School Graphs'!$G$4</c:f>
              <c:strCache>
                <c:ptCount val="1"/>
                <c:pt idx="0">
                  <c:v>Annual SFS: Alcohol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1648858408827935E-2"/>
                  <c:y val="-1.15715862815198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B5-46D9-9DE8-0B1C23885961}"/>
                </c:ext>
              </c:extLst>
            </c:dLbl>
            <c:dLbl>
              <c:idx val="1"/>
              <c:layout>
                <c:manualLayout>
                  <c:x val="-4.4372872745745494E-2"/>
                  <c:y val="-3.47842139509720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5-46D9-9DE8-0B1C238859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Graphs'!$I$3:$M$3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Graphs'!$I$4:$M$4</c:f>
              <c:numCache>
                <c:formatCode>General</c:formatCode>
                <c:ptCount val="5"/>
                <c:pt idx="0">
                  <c:v>32.299999999999997</c:v>
                </c:pt>
                <c:pt idx="1">
                  <c:v>24.5</c:v>
                </c:pt>
                <c:pt idx="2">
                  <c:v>26.1</c:v>
                </c:pt>
                <c:pt idx="3">
                  <c:v>29.1</c:v>
                </c:pt>
                <c:pt idx="4">
                  <c:v>28.3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B5-46D9-9DE8-0B1C23885961}"/>
            </c:ext>
          </c:extLst>
        </c:ser>
        <c:ser>
          <c:idx val="1"/>
          <c:order val="1"/>
          <c:tx>
            <c:strRef>
              <c:f>'Middle School Graphs'!$G$5</c:f>
              <c:strCache>
                <c:ptCount val="1"/>
                <c:pt idx="0">
                  <c:v>Annual SFS: Marijuana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2975023283379899E-2"/>
                  <c:y val="-2.54991628831911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B5-46D9-9DE8-0B1C23885961}"/>
                </c:ext>
              </c:extLst>
            </c:dLbl>
            <c:dLbl>
              <c:idx val="1"/>
              <c:layout>
                <c:manualLayout>
                  <c:x val="-4.1505489233200688E-2"/>
                  <c:y val="-3.01416884170816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B5-46D9-9DE8-0B1C23885961}"/>
                </c:ext>
              </c:extLst>
            </c:dLbl>
            <c:dLbl>
              <c:idx val="2"/>
              <c:layout>
                <c:manualLayout>
                  <c:x val="-6.1577173821014415E-2"/>
                  <c:y val="4.87812456590558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B5-46D9-9DE8-0B1C238859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Graphs'!$I$3:$M$3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Graphs'!$I$5:$M$5</c:f>
              <c:numCache>
                <c:formatCode>0.0</c:formatCode>
                <c:ptCount val="5"/>
                <c:pt idx="0" formatCode="General">
                  <c:v>16.5</c:v>
                </c:pt>
                <c:pt idx="1">
                  <c:v>14.1</c:v>
                </c:pt>
                <c:pt idx="2" formatCode="General">
                  <c:v>14.7</c:v>
                </c:pt>
                <c:pt idx="3" formatCode="General">
                  <c:v>17.5</c:v>
                </c:pt>
                <c:pt idx="4" formatCode="General">
                  <c:v>18.5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7B5-46D9-9DE8-0B1C23885961}"/>
            </c:ext>
          </c:extLst>
        </c:ser>
        <c:ser>
          <c:idx val="2"/>
          <c:order val="2"/>
          <c:tx>
            <c:strRef>
              <c:f>'Middle School Graphs'!$G$6</c:f>
              <c:strCache>
                <c:ptCount val="1"/>
                <c:pt idx="0">
                  <c:v>NM YRRS: Alcohol 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7.0968870826631589E-3"/>
                  <c:y val="1.62835669218227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B5-46D9-9DE8-0B1C238859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Graphs'!$I$3:$M$3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Graphs'!$I$6:$M$6</c:f>
              <c:numCache>
                <c:formatCode>General</c:formatCode>
                <c:ptCount val="5"/>
                <c:pt idx="0">
                  <c:v>21.1</c:v>
                </c:pt>
                <c:pt idx="2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7B5-46D9-9DE8-0B1C23885961}"/>
            </c:ext>
          </c:extLst>
        </c:ser>
        <c:ser>
          <c:idx val="3"/>
          <c:order val="3"/>
          <c:tx>
            <c:strRef>
              <c:f>'Middle School Graphs'!$G$7</c:f>
              <c:strCache>
                <c:ptCount val="1"/>
                <c:pt idx="0">
                  <c:v>NM YRRS: Marijuana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5842406795924705E-2"/>
                  <c:y val="3.94961945912749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B5-46D9-9DE8-0B1C23885961}"/>
                </c:ext>
              </c:extLst>
            </c:dLbl>
            <c:dLbl>
              <c:idx val="2"/>
              <c:layout>
                <c:manualLayout>
                  <c:x val="-5.01076397708351E-2"/>
                  <c:y val="-4.40692650187528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7B5-46D9-9DE8-0B1C238859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Graphs'!$I$3:$M$3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Graphs'!$I$7:$M$7</c:f>
              <c:numCache>
                <c:formatCode>General</c:formatCode>
                <c:ptCount val="5"/>
                <c:pt idx="0" formatCode="0.0">
                  <c:v>14</c:v>
                </c:pt>
                <c:pt idx="2">
                  <c:v>14.9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C7B5-46D9-9DE8-0B1C2388596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3218592"/>
        <c:axId val="163218984"/>
      </c:lineChart>
      <c:catAx>
        <c:axId val="163218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18984"/>
        <c:crosses val="autoZero"/>
        <c:auto val="1"/>
        <c:lblAlgn val="ctr"/>
        <c:lblOffset val="100"/>
        <c:noMultiLvlLbl val="0"/>
      </c:catAx>
      <c:valAx>
        <c:axId val="163218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18592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'Middle School Graphs'!$G$10</c:f>
              <c:strCache>
                <c:ptCount val="1"/>
                <c:pt idx="0">
                  <c:v>Annual SFS: Cigarettes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702621849688141E-2"/>
                  <c:y val="-3.4687591134441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C9-4F37-946D-6F404E46A517}"/>
                </c:ext>
              </c:extLst>
            </c:dLbl>
            <c:dLbl>
              <c:idx val="2"/>
              <c:layout>
                <c:manualLayout>
                  <c:x val="-2.0002889547063498E-2"/>
                  <c:y val="3.01272236803732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C9-4F37-946D-6F404E46A5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Graphs'!$I$9:$M$9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Graphs'!$I$10:$M$10</c:f>
              <c:numCache>
                <c:formatCode>General</c:formatCode>
                <c:ptCount val="5"/>
                <c:pt idx="0">
                  <c:v>5.8</c:v>
                </c:pt>
                <c:pt idx="1">
                  <c:v>4.4000000000000004</c:v>
                </c:pt>
                <c:pt idx="2">
                  <c:v>4.0999999999999996</c:v>
                </c:pt>
                <c:pt idx="3">
                  <c:v>4.3</c:v>
                </c:pt>
                <c:pt idx="4">
                  <c:v>5.0999999999999996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EC9-4F37-946D-6F404E46A517}"/>
            </c:ext>
          </c:extLst>
        </c:ser>
        <c:ser>
          <c:idx val="1"/>
          <c:order val="1"/>
          <c:tx>
            <c:strRef>
              <c:f>'Middle School Graphs'!$G$11</c:f>
              <c:strCache>
                <c:ptCount val="1"/>
                <c:pt idx="0">
                  <c:v>Annual SFS: Chewing Tobacco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0774306437501764E-2"/>
                  <c:y val="-2.54283318751822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C9-4F37-946D-6F404E46A517}"/>
                </c:ext>
              </c:extLst>
            </c:dLbl>
            <c:dLbl>
              <c:idx val="1"/>
              <c:layout>
                <c:manualLayout>
                  <c:x val="-2.2068735821430142E-2"/>
                  <c:y val="-3.0664684855110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C9-4F37-946D-6F404E46A517}"/>
                </c:ext>
              </c:extLst>
            </c:dLbl>
            <c:dLbl>
              <c:idx val="2"/>
              <c:layout>
                <c:manualLayout>
                  <c:x val="-5.8924212872056653E-2"/>
                  <c:y val="3.01272236803732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C9-4F37-946D-6F404E46A517}"/>
                </c:ext>
              </c:extLst>
            </c:dLbl>
            <c:dLbl>
              <c:idx val="3"/>
              <c:layout>
                <c:manualLayout>
                  <c:x val="-3.9463551209560126E-2"/>
                  <c:y val="4.40161125692621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C9-4F37-946D-6F404E46A5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Graphs'!$I$9:$M$9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Graphs'!$I$11:$M$11</c:f>
              <c:numCache>
                <c:formatCode>General</c:formatCode>
                <c:ptCount val="5"/>
                <c:pt idx="0">
                  <c:v>4.7</c:v>
                </c:pt>
                <c:pt idx="1">
                  <c:v>3.2</c:v>
                </c:pt>
                <c:pt idx="2">
                  <c:v>4.0999999999999996</c:v>
                </c:pt>
                <c:pt idx="3">
                  <c:v>3.6</c:v>
                </c:pt>
                <c:pt idx="4" formatCode="0.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EC9-4F37-946D-6F404E46A517}"/>
            </c:ext>
          </c:extLst>
        </c:ser>
        <c:ser>
          <c:idx val="2"/>
          <c:order val="2"/>
          <c:tx>
            <c:strRef>
              <c:f>'Middle School Graphs'!$G$12</c:f>
              <c:strCache>
                <c:ptCount val="1"/>
                <c:pt idx="0">
                  <c:v>NM YRRS: Cigarettes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570005362232947E-2"/>
                  <c:y val="3.01272236803732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EC9-4F37-946D-6F404E46A5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Graphs'!$I$9:$M$9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Graphs'!$I$12:$M$12</c:f>
              <c:numCache>
                <c:formatCode>General</c:formatCode>
                <c:ptCount val="5"/>
                <c:pt idx="0">
                  <c:v>4.3</c:v>
                </c:pt>
                <c:pt idx="2">
                  <c:v>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EC9-4F37-946D-6F404E46A517}"/>
            </c:ext>
          </c:extLst>
        </c:ser>
        <c:ser>
          <c:idx val="3"/>
          <c:order val="3"/>
          <c:tx>
            <c:strRef>
              <c:f>'Middle School Graphs'!$G$13</c:f>
              <c:strCache>
                <c:ptCount val="1"/>
                <c:pt idx="0">
                  <c:v>NM YRRS: Chewing Tobacco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210047131205384E-2"/>
                  <c:y val="4.40161125692621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EC9-4F37-946D-6F404E46A517}"/>
                </c:ext>
              </c:extLst>
            </c:dLbl>
            <c:dLbl>
              <c:idx val="2"/>
              <c:layout>
                <c:manualLayout>
                  <c:x val="-2.8343173116704867E-2"/>
                  <c:y val="4.86457421988917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C9-4F37-946D-6F404E46A5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Graphs'!$I$9:$M$9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Graphs'!$I$13:$M$13</c:f>
              <c:numCache>
                <c:formatCode>General</c:formatCode>
                <c:ptCount val="5"/>
                <c:pt idx="0">
                  <c:v>3.1</c:v>
                </c:pt>
                <c:pt idx="2" formatCode="0.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EC9-4F37-946D-6F404E46A51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3219768"/>
        <c:axId val="163220160"/>
      </c:lineChart>
      <c:catAx>
        <c:axId val="163219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20160"/>
        <c:crosses val="autoZero"/>
        <c:auto val="1"/>
        <c:lblAlgn val="ctr"/>
        <c:lblOffset val="100"/>
        <c:noMultiLvlLbl val="0"/>
      </c:catAx>
      <c:valAx>
        <c:axId val="163220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19768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57540642615206E-2"/>
          <c:y val="4.1724421732774832E-2"/>
          <c:w val="0.88400537921586608"/>
          <c:h val="0.76823270726104631"/>
        </c:manualLayout>
      </c:layout>
      <c:lineChart>
        <c:grouping val="standard"/>
        <c:varyColors val="0"/>
        <c:ser>
          <c:idx val="0"/>
          <c:order val="0"/>
          <c:tx>
            <c:strRef>
              <c:f>'Middle School Graphs'!$G$19</c:f>
              <c:strCache>
                <c:ptCount val="1"/>
                <c:pt idx="0">
                  <c:v>Annual SFS: Alcohol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2.9097033261903774E-2"/>
                  <c:y val="2.49555934993304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EB-49FF-91A7-7A7771C111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Graphs'!$I$18:$M$18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Graphs'!$I$19:$M$19</c:f>
              <c:numCache>
                <c:formatCode>General</c:formatCode>
                <c:ptCount val="5"/>
                <c:pt idx="0">
                  <c:v>15.8</c:v>
                </c:pt>
                <c:pt idx="1">
                  <c:v>9.6</c:v>
                </c:pt>
                <c:pt idx="2">
                  <c:v>9.8000000000000007</c:v>
                </c:pt>
                <c:pt idx="3">
                  <c:v>11.6</c:v>
                </c:pt>
                <c:pt idx="4">
                  <c:v>12.3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FEB-49FF-91A7-7A7771C111DB}"/>
            </c:ext>
          </c:extLst>
        </c:ser>
        <c:ser>
          <c:idx val="1"/>
          <c:order val="1"/>
          <c:tx>
            <c:strRef>
              <c:f>'Middle School Graphs'!$G$20</c:f>
              <c:strCache>
                <c:ptCount val="1"/>
                <c:pt idx="0">
                  <c:v>Annual SFS: Binge Drinking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0274050939163317E-2"/>
                  <c:y val="7.882123158942048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EB-49FF-91A7-7A7771C111DB}"/>
                </c:ext>
              </c:extLst>
            </c:dLbl>
            <c:dLbl>
              <c:idx val="2"/>
              <c:layout>
                <c:manualLayout>
                  <c:x val="-2.2830587463654382E-2"/>
                  <c:y val="-3.23755239550280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EB-49FF-91A7-7A7771C111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Graphs'!$I$18:$M$18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Graphs'!$I$20:$M$20</c:f>
              <c:numCache>
                <c:formatCode>General</c:formatCode>
                <c:ptCount val="5"/>
                <c:pt idx="0" formatCode="0.0">
                  <c:v>8</c:v>
                </c:pt>
                <c:pt idx="1">
                  <c:v>4.7</c:v>
                </c:pt>
                <c:pt idx="2">
                  <c:v>5.4</c:v>
                </c:pt>
                <c:pt idx="3">
                  <c:v>7.5</c:v>
                </c:pt>
                <c:pt idx="4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FEB-49FF-91A7-7A7771C111DB}"/>
            </c:ext>
          </c:extLst>
        </c:ser>
        <c:ser>
          <c:idx val="2"/>
          <c:order val="2"/>
          <c:tx>
            <c:strRef>
              <c:f>'Middle School Graphs'!$G$21</c:f>
              <c:strCache>
                <c:ptCount val="1"/>
                <c:pt idx="0">
                  <c:v>NM YRRS: Alcohol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003519113183478E-2"/>
                  <c:y val="-2.8648396329553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EB-49FF-91A7-7A7771C111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Graphs'!$I$18:$M$18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Graphs'!$I$21:$M$21</c:f>
              <c:numCache>
                <c:formatCode>General</c:formatCode>
                <c:ptCount val="5"/>
                <c:pt idx="0">
                  <c:v>8.5</c:v>
                </c:pt>
                <c:pt idx="2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FEB-49FF-91A7-7A7771C111DB}"/>
            </c:ext>
          </c:extLst>
        </c:ser>
        <c:ser>
          <c:idx val="3"/>
          <c:order val="3"/>
          <c:tx>
            <c:strRef>
              <c:f>'Middle School Graphs'!$G$22</c:f>
              <c:strCache>
                <c:ptCount val="1"/>
                <c:pt idx="0">
                  <c:v>NM YRRS: Binge Drinking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0988807963250403E-2"/>
                  <c:y val="2.883019887724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EB-49FF-91A7-7A7771C111DB}"/>
                </c:ext>
              </c:extLst>
            </c:dLbl>
            <c:dLbl>
              <c:idx val="2"/>
              <c:layout>
                <c:manualLayout>
                  <c:x val="-3.9546007438581249E-2"/>
                  <c:y val="4.23257727112469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FEB-49FF-91A7-7A7771C111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Graphs'!$I$18:$M$18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Graphs'!$I$22:$M$22</c:f>
              <c:numCache>
                <c:formatCode>General</c:formatCode>
                <c:ptCount val="5"/>
                <c:pt idx="0" formatCode="0.0">
                  <c:v>5</c:v>
                </c:pt>
                <c:pt idx="2">
                  <c:v>4.9000000000000004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FEB-49FF-91A7-7A7771C111D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3221336"/>
        <c:axId val="163221728"/>
      </c:lineChart>
      <c:catAx>
        <c:axId val="1632213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21728"/>
        <c:crosses val="autoZero"/>
        <c:auto val="1"/>
        <c:lblAlgn val="ctr"/>
        <c:lblOffset val="100"/>
        <c:noMultiLvlLbl val="0"/>
      </c:catAx>
      <c:valAx>
        <c:axId val="163221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221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36482939632549E-2"/>
          <c:y val="0.15782407407407409"/>
          <c:w val="0.87230796150481194"/>
          <c:h val="0.54380322251385238"/>
        </c:manualLayout>
      </c:layout>
      <c:lineChart>
        <c:grouping val="standard"/>
        <c:varyColors val="0"/>
        <c:ser>
          <c:idx val="0"/>
          <c:order val="0"/>
          <c:tx>
            <c:strRef>
              <c:f>'Middle School Graphs'!$G$26</c:f>
              <c:strCache>
                <c:ptCount val="1"/>
                <c:pt idx="0">
                  <c:v>Annual SFS: Marijuana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7272120992670148E-2"/>
                  <c:y val="3.85302550496405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F5-415B-BABE-7BEFC09F341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Graphs'!$I$25:$M$25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Graphs'!$I$26:$M$26</c:f>
              <c:numCache>
                <c:formatCode>0.0</c:formatCode>
                <c:ptCount val="5"/>
                <c:pt idx="0">
                  <c:v>12</c:v>
                </c:pt>
                <c:pt idx="1">
                  <c:v>8</c:v>
                </c:pt>
                <c:pt idx="2">
                  <c:v>9</c:v>
                </c:pt>
                <c:pt idx="3" formatCode="General">
                  <c:v>11.9</c:v>
                </c:pt>
                <c:pt idx="4" formatCode="General">
                  <c:v>12.4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F5-415B-BABE-7BEFC09F3415}"/>
            </c:ext>
          </c:extLst>
        </c:ser>
        <c:ser>
          <c:idx val="1"/>
          <c:order val="1"/>
          <c:tx>
            <c:strRef>
              <c:f>'Middle School Graphs'!$G$27</c:f>
              <c:strCache>
                <c:ptCount val="1"/>
                <c:pt idx="0">
                  <c:v>Annual SFS: Rx Painkiller to get High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Graphs'!$I$25:$M$25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Graphs'!$I$27:$M$27</c:f>
              <c:numCache>
                <c:formatCode>General</c:formatCode>
                <c:ptCount val="5"/>
                <c:pt idx="1">
                  <c:v>2.2000000000000002</c:v>
                </c:pt>
                <c:pt idx="2">
                  <c:v>2.8</c:v>
                </c:pt>
                <c:pt idx="3" formatCode="0.0">
                  <c:v>4</c:v>
                </c:pt>
                <c:pt idx="4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BF5-415B-BABE-7BEFC09F3415}"/>
            </c:ext>
          </c:extLst>
        </c:ser>
        <c:ser>
          <c:idx val="2"/>
          <c:order val="2"/>
          <c:tx>
            <c:strRef>
              <c:f>'Middle School Graphs'!$G$28</c:f>
              <c:strCache>
                <c:ptCount val="1"/>
                <c:pt idx="0">
                  <c:v>NM YRRS: Marijuana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2.908557903371977E-2"/>
                  <c:y val="3.8530255049640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F5-415B-BABE-7BEFC09F34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'Middle School Graphs'!$I$25:$M$25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'Middle School Graphs'!$I$28:$M$28</c:f>
              <c:numCache>
                <c:formatCode>General</c:formatCode>
                <c:ptCount val="5"/>
                <c:pt idx="0" formatCode="0.0">
                  <c:v>9</c:v>
                </c:pt>
                <c:pt idx="2">
                  <c:v>8.6999999999999993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BF5-415B-BABE-7BEFC09F341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759960"/>
        <c:axId val="165760352"/>
      </c:lineChart>
      <c:catAx>
        <c:axId val="1657599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layout>
            <c:manualLayout>
              <c:xMode val="edge"/>
              <c:yMode val="edge"/>
              <c:x val="0.35070383349392314"/>
              <c:y val="0.771658649672681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0352"/>
        <c:crosses val="autoZero"/>
        <c:auto val="1"/>
        <c:lblAlgn val="ctr"/>
        <c:lblOffset val="100"/>
        <c:noMultiLvlLbl val="0"/>
      </c:catAx>
      <c:valAx>
        <c:axId val="165760352"/>
        <c:scaling>
          <c:orientation val="minMax"/>
          <c:max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59960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'High School Graphs'!$G$3</c:f>
              <c:strCache>
                <c:ptCount val="1"/>
                <c:pt idx="0">
                  <c:v>Annual SFS: Cigarettes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4652887139107615E-2"/>
                  <c:y val="4.864587048570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BB7-4CC6-AC08-0DB8E3D42892}"/>
                </c:ext>
              </c:extLst>
            </c:dLbl>
            <c:dLbl>
              <c:idx val="1"/>
              <c:layout>
                <c:manualLayout>
                  <c:x val="-5.1319553805774278E-2"/>
                  <c:y val="4.4169478815148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B7-4CC6-AC08-0DB8E3D42892}"/>
                </c:ext>
              </c:extLst>
            </c:dLbl>
            <c:dLbl>
              <c:idx val="2"/>
              <c:layout>
                <c:manualLayout>
                  <c:x val="-4.2208442694663166E-2"/>
                  <c:y val="4.88152395584698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BB7-4CC6-AC08-0DB8E3D42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Graphs'!$I$2:$M$2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Graphs'!$I$3:$M$3</c:f>
              <c:numCache>
                <c:formatCode>General</c:formatCode>
                <c:ptCount val="5"/>
                <c:pt idx="0">
                  <c:v>11.2</c:v>
                </c:pt>
                <c:pt idx="1">
                  <c:v>10.3</c:v>
                </c:pt>
                <c:pt idx="2">
                  <c:v>9.1999999999999993</c:v>
                </c:pt>
                <c:pt idx="3">
                  <c:v>10.7</c:v>
                </c:pt>
                <c:pt idx="4">
                  <c:v>9.3000000000000007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BB7-4CC6-AC08-0DB8E3D42892}"/>
            </c:ext>
          </c:extLst>
        </c:ser>
        <c:ser>
          <c:idx val="1"/>
          <c:order val="1"/>
          <c:tx>
            <c:strRef>
              <c:f>'High School Graphs'!$G$4</c:f>
              <c:strCache>
                <c:ptCount val="1"/>
                <c:pt idx="0">
                  <c:v>Annual SFS: E-Cigarettes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6.1652887139107659E-2"/>
                  <c:y val="3.4805161549928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B7-4CC6-AC08-0DB8E3D42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Graphs'!$I$2:$M$2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Graphs'!$I$4:$M$4</c:f>
              <c:numCache>
                <c:formatCode>General</c:formatCode>
                <c:ptCount val="5"/>
                <c:pt idx="1">
                  <c:v>22.2</c:v>
                </c:pt>
                <c:pt idx="2">
                  <c:v>27.5</c:v>
                </c:pt>
                <c:pt idx="3">
                  <c:v>31.6</c:v>
                </c:pt>
                <c:pt idx="4">
                  <c:v>36.5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BB7-4CC6-AC08-0DB8E3D42892}"/>
            </c:ext>
          </c:extLst>
        </c:ser>
        <c:ser>
          <c:idx val="2"/>
          <c:order val="2"/>
          <c:tx>
            <c:strRef>
              <c:f>'High School Graphs'!$G$5</c:f>
              <c:strCache>
                <c:ptCount val="1"/>
                <c:pt idx="0">
                  <c:v>NM YRRS: Cigarettes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4097331583552156E-2"/>
                  <c:y val="-4.4204962184604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B7-4CC6-AC08-0DB8E3D42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Graphs'!$I$2:$M$2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Graphs'!$I$5:$M$5</c:f>
              <c:numCache>
                <c:formatCode>General</c:formatCode>
                <c:ptCount val="5"/>
                <c:pt idx="0">
                  <c:v>11.4</c:v>
                </c:pt>
                <c:pt idx="2">
                  <c:v>10.6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BB7-4CC6-AC08-0DB8E3D42892}"/>
            </c:ext>
          </c:extLst>
        </c:ser>
        <c:ser>
          <c:idx val="3"/>
          <c:order val="3"/>
          <c:tx>
            <c:strRef>
              <c:f>'High School Graphs'!$G$6</c:f>
              <c:strCache>
                <c:ptCount val="1"/>
                <c:pt idx="0">
                  <c:v>NM YRRS: E-Cigarettes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5763998250218721E-2"/>
                  <c:y val="-5.31416499766797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B7-4CC6-AC08-0DB8E3D42892}"/>
                </c:ext>
              </c:extLst>
            </c:dLbl>
            <c:dLbl>
              <c:idx val="2"/>
              <c:layout>
                <c:manualLayout>
                  <c:x val="-1.3195538057742782E-3"/>
                  <c:y val="2.55864358418612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B7-4CC6-AC08-0DB8E3D42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Graphs'!$I$2:$M$2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Graphs'!$I$6:$M$6</c:f>
              <c:numCache>
                <c:formatCode>General</c:formatCode>
                <c:ptCount val="5"/>
                <c:pt idx="0" formatCode="0.0">
                  <c:v>24</c:v>
                </c:pt>
                <c:pt idx="2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BB7-4CC6-AC08-0DB8E3D4289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766624"/>
        <c:axId val="165767016"/>
      </c:lineChart>
      <c:catAx>
        <c:axId val="1657666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</a:t>
                </a:r>
                <a:r>
                  <a:rPr lang="en-US" baseline="0"/>
                  <a:t> were collected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7016"/>
        <c:crosses val="autoZero"/>
        <c:auto val="1"/>
        <c:lblAlgn val="ctr"/>
        <c:lblOffset val="100"/>
        <c:noMultiLvlLbl val="0"/>
      </c:catAx>
      <c:valAx>
        <c:axId val="165767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'High School Graphs'!$G$15</c:f>
              <c:strCache>
                <c:ptCount val="1"/>
                <c:pt idx="0">
                  <c:v>Annual SFS: Chewing Tobacco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7763998250218723E-2"/>
                  <c:y val="-4.8645742198891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29-47B4-B45F-D7F4CC3D59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Graphs'!$I$14:$M$14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Graphs'!$I$15:$M$15</c:f>
              <c:numCache>
                <c:formatCode>0.0</c:formatCode>
                <c:ptCount val="5"/>
                <c:pt idx="0" formatCode="General">
                  <c:v>9.5</c:v>
                </c:pt>
                <c:pt idx="1">
                  <c:v>7</c:v>
                </c:pt>
                <c:pt idx="2" formatCode="General">
                  <c:v>7.3</c:v>
                </c:pt>
                <c:pt idx="3" formatCode="General">
                  <c:v>8.5</c:v>
                </c:pt>
                <c:pt idx="4" formatCode="General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29-47B4-B45F-D7F4CC3D5908}"/>
            </c:ext>
          </c:extLst>
        </c:ser>
        <c:ser>
          <c:idx val="1"/>
          <c:order val="1"/>
          <c:tx>
            <c:strRef>
              <c:f>'High School Graphs'!$G$16</c:f>
              <c:strCache>
                <c:ptCount val="1"/>
                <c:pt idx="0">
                  <c:v>Annual SFS: Hookah use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5.4177602799650041E-4"/>
                  <c:y val="-2.54283318751822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29-47B4-B45F-D7F4CC3D59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Graphs'!$I$14:$M$14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Graphs'!$I$16:$M$16</c:f>
              <c:numCache>
                <c:formatCode>General</c:formatCode>
                <c:ptCount val="5"/>
                <c:pt idx="1">
                  <c:v>8.4</c:v>
                </c:pt>
                <c:pt idx="2">
                  <c:v>8.1</c:v>
                </c:pt>
                <c:pt idx="3">
                  <c:v>9.9</c:v>
                </c:pt>
                <c:pt idx="4">
                  <c:v>9.6999999999999993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829-47B4-B45F-D7F4CC3D5908}"/>
            </c:ext>
          </c:extLst>
        </c:ser>
        <c:ser>
          <c:idx val="2"/>
          <c:order val="2"/>
          <c:tx>
            <c:strRef>
              <c:f>'High School Graphs'!$G$17</c:f>
              <c:strCache>
                <c:ptCount val="1"/>
                <c:pt idx="0">
                  <c:v>NM YRRS: Chewing Tobacco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Graphs'!$I$14:$M$14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Graphs'!$I$17:$M$17</c:f>
              <c:numCache>
                <c:formatCode>General</c:formatCode>
                <c:ptCount val="5"/>
                <c:pt idx="0" formatCode="0.0">
                  <c:v>8.6999999999999993</c:v>
                </c:pt>
                <c:pt idx="2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829-47B4-B45F-D7F4CC3D59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746896"/>
        <c:axId val="589753784"/>
      </c:lineChart>
      <c:catAx>
        <c:axId val="58974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9753784"/>
        <c:crosses val="autoZero"/>
        <c:auto val="1"/>
        <c:lblAlgn val="ctr"/>
        <c:lblOffset val="100"/>
        <c:noMultiLvlLbl val="0"/>
      </c:catAx>
      <c:valAx>
        <c:axId val="589753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974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'High School Graphs'!$G$29</c:f>
              <c:strCache>
                <c:ptCount val="1"/>
                <c:pt idx="0">
                  <c:v>Annual SFS: Alcohol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243066491688549E-2"/>
                  <c:y val="-4.4378306147916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46-40AA-8551-A177AB0AB46C}"/>
                </c:ext>
              </c:extLst>
            </c:dLbl>
            <c:dLbl>
              <c:idx val="1"/>
              <c:layout>
                <c:manualLayout>
                  <c:x val="-4.95737288279973E-2"/>
                  <c:y val="3.66859742401950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46-40AA-8551-A177AB0AB46C}"/>
                </c:ext>
              </c:extLst>
            </c:dLbl>
            <c:dLbl>
              <c:idx val="2"/>
              <c:layout>
                <c:manualLayout>
                  <c:x val="-2.4118720555119613E-2"/>
                  <c:y val="3.23737721683687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46-40AA-8551-A177AB0AB4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Graphs'!$I$28:$M$28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Graphs'!$I$29:$M$29</c:f>
              <c:numCache>
                <c:formatCode>0.0</c:formatCode>
                <c:ptCount val="5"/>
                <c:pt idx="0" formatCode="General">
                  <c:v>26.5</c:v>
                </c:pt>
                <c:pt idx="1">
                  <c:v>25</c:v>
                </c:pt>
                <c:pt idx="2" formatCode="General">
                  <c:v>23.7</c:v>
                </c:pt>
                <c:pt idx="3" formatCode="General">
                  <c:v>27.6</c:v>
                </c:pt>
                <c:pt idx="4" formatCode="General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46-40AA-8551-A177AB0AB46C}"/>
            </c:ext>
          </c:extLst>
        </c:ser>
        <c:ser>
          <c:idx val="1"/>
          <c:order val="1"/>
          <c:tx>
            <c:strRef>
              <c:f>'High School Graphs'!$G$30</c:f>
              <c:strCache>
                <c:ptCount val="1"/>
                <c:pt idx="0">
                  <c:v>Annual SFS: Binge Drinking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1774484661353211E-2"/>
                  <c:y val="3.86845271059249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46-40AA-8551-A177AB0AB46C}"/>
                </c:ext>
              </c:extLst>
            </c:dLbl>
            <c:dLbl>
              <c:idx val="1"/>
              <c:layout>
                <c:manualLayout>
                  <c:x val="-4.7028228000709535E-2"/>
                  <c:y val="4.49433318925372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46-40AA-8551-A177AB0AB4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Graphs'!$I$28:$M$28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Graphs'!$I$30:$M$30</c:f>
              <c:numCache>
                <c:formatCode>General</c:formatCode>
                <c:ptCount val="5"/>
                <c:pt idx="0">
                  <c:v>13.7</c:v>
                </c:pt>
                <c:pt idx="1">
                  <c:v>12.2</c:v>
                </c:pt>
                <c:pt idx="2">
                  <c:v>11.5</c:v>
                </c:pt>
                <c:pt idx="3" formatCode="0.0">
                  <c:v>15</c:v>
                </c:pt>
                <c:pt idx="4" formatCode="0.0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946-40AA-8551-A177AB0AB46C}"/>
            </c:ext>
          </c:extLst>
        </c:ser>
        <c:ser>
          <c:idx val="2"/>
          <c:order val="2"/>
          <c:tx>
            <c:strRef>
              <c:f>'High School Graphs'!$G$31</c:f>
              <c:strCache>
                <c:ptCount val="1"/>
                <c:pt idx="0">
                  <c:v>Annual SFS: High Intensity Binge Drinking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2.849698197805467E-2"/>
                  <c:y val="4.5904223243577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46-40AA-8551-A177AB0AB46C}"/>
                </c:ext>
              </c:extLst>
            </c:dLbl>
            <c:dLbl>
              <c:idx val="2"/>
              <c:layout>
                <c:manualLayout>
                  <c:x val="-5.1406489423644494E-2"/>
                  <c:y val="4.5310378383847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46-40AA-8551-A177AB0AB46C}"/>
                </c:ext>
              </c:extLst>
            </c:dLbl>
            <c:dLbl>
              <c:idx val="3"/>
              <c:layout>
                <c:manualLayout>
                  <c:x val="-2.5951481150766807E-2"/>
                  <c:y val="4.09981763120214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46-40AA-8551-A177AB0AB4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Graphs'!$I$28:$M$28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Graphs'!$I$31:$M$31</c:f>
              <c:numCache>
                <c:formatCode>General</c:formatCode>
                <c:ptCount val="5"/>
                <c:pt idx="1">
                  <c:v>6.3</c:v>
                </c:pt>
                <c:pt idx="2">
                  <c:v>6.3</c:v>
                </c:pt>
                <c:pt idx="3">
                  <c:v>8.1</c:v>
                </c:pt>
                <c:pt idx="4">
                  <c:v>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946-40AA-8551-A177AB0AB46C}"/>
            </c:ext>
          </c:extLst>
        </c:ser>
        <c:ser>
          <c:idx val="3"/>
          <c:order val="3"/>
          <c:tx>
            <c:strRef>
              <c:f>'High School Graphs'!$G$32</c:f>
              <c:strCache>
                <c:ptCount val="1"/>
                <c:pt idx="0">
                  <c:v>NM YRRS: Alcohol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0763920832919963E-2"/>
                  <c:y val="3.32413057347873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46-40AA-8551-A177AB0AB4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Graphs'!$I$28:$M$28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Graphs'!$I$32:$M$32</c:f>
              <c:numCache>
                <c:formatCode>General</c:formatCode>
                <c:ptCount val="5"/>
                <c:pt idx="0">
                  <c:v>26.1</c:v>
                </c:pt>
                <c:pt idx="2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946-40AA-8551-A177AB0AB46C}"/>
            </c:ext>
          </c:extLst>
        </c:ser>
        <c:ser>
          <c:idx val="4"/>
          <c:order val="4"/>
          <c:tx>
            <c:strRef>
              <c:f>'High School Graphs'!$G$33</c:f>
              <c:strCache>
                <c:ptCount val="1"/>
                <c:pt idx="0">
                  <c:v>NM YRRS: Binge Drinking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3541776027996497E-2"/>
                  <c:y val="-3.9703224333984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46-40AA-8551-A177AB0AB46C}"/>
                </c:ext>
              </c:extLst>
            </c:dLbl>
            <c:dLbl>
              <c:idx val="2"/>
              <c:layout>
                <c:manualLayout>
                  <c:x val="-1.3936717245968538E-2"/>
                  <c:y val="2.3749368024715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946-40AA-8551-A177AB0AB4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Graphs'!$I$28:$M$28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Graphs'!$I$33:$M$33</c:f>
              <c:numCache>
                <c:formatCode>General</c:formatCode>
                <c:ptCount val="5"/>
                <c:pt idx="0" formatCode="0.0">
                  <c:v>14.6</c:v>
                </c:pt>
                <c:pt idx="2">
                  <c:v>10.9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5946-40AA-8551-A177AB0AB46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762704"/>
        <c:axId val="165763096"/>
      </c:lineChart>
      <c:catAx>
        <c:axId val="165762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3096"/>
        <c:crosses val="autoZero"/>
        <c:auto val="1"/>
        <c:lblAlgn val="ctr"/>
        <c:lblOffset val="100"/>
        <c:noMultiLvlLbl val="0"/>
      </c:catAx>
      <c:valAx>
        <c:axId val="165763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'High School Graphs'!$G$43</c:f>
              <c:strCache>
                <c:ptCount val="1"/>
                <c:pt idx="0">
                  <c:v>Annual SFS: Marijuana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3221619664736688E-2"/>
                  <c:y val="4.48352058759453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6E-44E4-958B-9E78D27E6F38}"/>
                </c:ext>
              </c:extLst>
            </c:dLbl>
            <c:dLbl>
              <c:idx val="1"/>
              <c:layout>
                <c:manualLayout>
                  <c:x val="-4.1761815162856368E-2"/>
                  <c:y val="5.2167244526532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6E-44E4-958B-9E78D27E6F38}"/>
                </c:ext>
              </c:extLst>
            </c:dLbl>
            <c:dLbl>
              <c:idx val="2"/>
              <c:layout>
                <c:manualLayout>
                  <c:x val="-1.8948131503421752E-2"/>
                  <c:y val="5.2167244526532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6E-44E4-958B-9E78D27E6F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Graphs'!$I$42:$M$42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Graphs'!$I$43:$M$43</c:f>
              <c:numCache>
                <c:formatCode>General</c:formatCode>
                <c:ptCount val="5"/>
                <c:pt idx="0">
                  <c:v>23.9</c:v>
                </c:pt>
                <c:pt idx="1">
                  <c:v>22.2</c:v>
                </c:pt>
                <c:pt idx="2">
                  <c:v>24.1</c:v>
                </c:pt>
                <c:pt idx="3">
                  <c:v>25.4</c:v>
                </c:pt>
                <c:pt idx="4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6E-44E4-958B-9E78D27E6F38}"/>
            </c:ext>
          </c:extLst>
        </c:ser>
        <c:ser>
          <c:idx val="1"/>
          <c:order val="1"/>
          <c:tx>
            <c:strRef>
              <c:f>'High School Graphs'!$G$44</c:f>
              <c:strCache>
                <c:ptCount val="1"/>
                <c:pt idx="0">
                  <c:v>Annual SFS: Rx Painkiller to get high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491740867690415E-2"/>
                  <c:y val="3.47286218852273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6E-44E4-958B-9E78D27E6F38}"/>
                </c:ext>
              </c:extLst>
            </c:dLbl>
            <c:dLbl>
              <c:idx val="1"/>
              <c:layout>
                <c:manualLayout>
                  <c:x val="-3.5982348635799598E-2"/>
                  <c:y val="5.2167244526532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6E-44E4-958B-9E78D27E6F38}"/>
                </c:ext>
              </c:extLst>
            </c:dLbl>
            <c:dLbl>
              <c:idx val="2"/>
              <c:layout>
                <c:manualLayout>
                  <c:x val="-3.344749489586242E-2"/>
                  <c:y val="5.2167244526532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6E-44E4-958B-9E78D27E6F38}"/>
                </c:ext>
              </c:extLst>
            </c:dLbl>
            <c:dLbl>
              <c:idx val="3"/>
              <c:layout>
                <c:manualLayout>
                  <c:x val="-3.0912641155925239E-2"/>
                  <c:y val="-4.65981875722324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6E-44E4-958B-9E78D27E6F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Graphs'!$I$42:$M$42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Graphs'!$I$44:$M$44</c:f>
              <c:numCache>
                <c:formatCode>0.0</c:formatCode>
                <c:ptCount val="5"/>
                <c:pt idx="0" formatCode="General">
                  <c:v>3.8</c:v>
                </c:pt>
                <c:pt idx="1">
                  <c:v>4.8</c:v>
                </c:pt>
                <c:pt idx="2" formatCode="General">
                  <c:v>5.0999999999999996</c:v>
                </c:pt>
                <c:pt idx="3" formatCode="General">
                  <c:v>5.8</c:v>
                </c:pt>
                <c:pt idx="4" formatCode="General">
                  <c:v>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16E-44E4-958B-9E78D27E6F38}"/>
            </c:ext>
          </c:extLst>
        </c:ser>
        <c:ser>
          <c:idx val="2"/>
          <c:order val="2"/>
          <c:tx>
            <c:strRef>
              <c:f>'High School Graphs'!$G$45</c:f>
              <c:strCache>
                <c:ptCount val="1"/>
                <c:pt idx="0">
                  <c:v>NM YRRS: Marijuana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2246161447899105E-2"/>
                  <c:y val="-5.52965464297199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6E-44E4-958B-9E78D27E6F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Graphs'!$I$42:$M$42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Graphs'!$I$45:$M$45</c:f>
              <c:numCache>
                <c:formatCode>General</c:formatCode>
                <c:ptCount val="5"/>
                <c:pt idx="0">
                  <c:v>25.3</c:v>
                </c:pt>
                <c:pt idx="2">
                  <c:v>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16E-44E4-958B-9E78D27E6F38}"/>
            </c:ext>
          </c:extLst>
        </c:ser>
        <c:ser>
          <c:idx val="3"/>
          <c:order val="3"/>
          <c:tx>
            <c:strRef>
              <c:f>'High School Graphs'!$G$46</c:f>
              <c:strCache>
                <c:ptCount val="1"/>
                <c:pt idx="0">
                  <c:v>NM YRRS: Rx Painkiller to get high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3417332619070335E-2"/>
                  <c:y val="-5.00264542031060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6E-44E4-958B-9E78D27E6F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Graphs'!$I$42:$M$42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Graphs'!$I$46:$M$46</c:f>
              <c:numCache>
                <c:formatCode>General</c:formatCode>
                <c:ptCount val="5"/>
                <c:pt idx="0" formatCode="0.0">
                  <c:v>7.9</c:v>
                </c:pt>
                <c:pt idx="2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16E-44E4-958B-9E78D27E6F3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764272"/>
        <c:axId val="165764664"/>
      </c:lineChart>
      <c:catAx>
        <c:axId val="165764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4664"/>
        <c:crosses val="autoZero"/>
        <c:auto val="1"/>
        <c:lblAlgn val="ctr"/>
        <c:lblOffset val="100"/>
        <c:noMultiLvlLbl val="0"/>
      </c:catAx>
      <c:valAx>
        <c:axId val="165764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'High School Graphs'!$G$56</c:f>
              <c:strCache>
                <c:ptCount val="1"/>
                <c:pt idx="0">
                  <c:v>Annual SFS: Rode with drunk driver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2986220472440946E-2"/>
                  <c:y val="-5.16622361946464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AD-4D41-860A-AFD998F4FBC4}"/>
                </c:ext>
              </c:extLst>
            </c:dLbl>
            <c:dLbl>
              <c:idx val="1"/>
              <c:layout>
                <c:manualLayout>
                  <c:x val="-7.2621880566382913E-2"/>
                  <c:y val="4.1398915110479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AD-4D41-860A-AFD998F4FBC4}"/>
                </c:ext>
              </c:extLst>
            </c:dLbl>
            <c:dLbl>
              <c:idx val="2"/>
              <c:layout>
                <c:manualLayout>
                  <c:x val="-7.5172250370004537E-2"/>
                  <c:y val="3.6532736926360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AD-4D41-860A-AFD998F4FB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Graphs'!$I$55:$M$55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Graphs'!$I$56:$M$56</c:f>
              <c:numCache>
                <c:formatCode>General</c:formatCode>
                <c:ptCount val="5"/>
                <c:pt idx="0">
                  <c:v>27.8</c:v>
                </c:pt>
                <c:pt idx="1">
                  <c:v>18.100000000000001</c:v>
                </c:pt>
                <c:pt idx="2">
                  <c:v>16.399999999999999</c:v>
                </c:pt>
                <c:pt idx="3">
                  <c:v>18.600000000000001</c:v>
                </c:pt>
                <c:pt idx="4" formatCode="0.0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4AD-4D41-860A-AFD998F4FBC4}"/>
            </c:ext>
          </c:extLst>
        </c:ser>
        <c:ser>
          <c:idx val="1"/>
          <c:order val="1"/>
          <c:tx>
            <c:strRef>
              <c:f>'High School Graphs'!$G$57</c:f>
              <c:strCache>
                <c:ptCount val="1"/>
                <c:pt idx="0">
                  <c:v>Annual SFS: Drink and drive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3875109361329939E-2"/>
                  <c:y val="3.706620005832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AD-4D41-860A-AFD998F4FBC4}"/>
                </c:ext>
              </c:extLst>
            </c:dLbl>
            <c:dLbl>
              <c:idx val="1"/>
              <c:layout>
                <c:manualLayout>
                  <c:x val="-4.1303339377910586E-2"/>
                  <c:y val="5.1131271478716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AD-4D41-860A-AFD998F4FBC4}"/>
                </c:ext>
              </c:extLst>
            </c:dLbl>
            <c:dLbl>
              <c:idx val="2"/>
              <c:layout>
                <c:manualLayout>
                  <c:x val="-2.0900380948938382E-2"/>
                  <c:y val="4.1398915110479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AD-4D41-860A-AFD998F4FB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Graphs'!$I$55:$M$55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Graphs'!$I$57:$M$57</c:f>
              <c:numCache>
                <c:formatCode>General</c:formatCode>
                <c:ptCount val="5"/>
                <c:pt idx="0" formatCode="0.0">
                  <c:v>7</c:v>
                </c:pt>
                <c:pt idx="1">
                  <c:v>5.7</c:v>
                </c:pt>
                <c:pt idx="2">
                  <c:v>5.6</c:v>
                </c:pt>
                <c:pt idx="3">
                  <c:v>6.8</c:v>
                </c:pt>
                <c:pt idx="4">
                  <c:v>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4AD-4D41-860A-AFD998F4FBC4}"/>
            </c:ext>
          </c:extLst>
        </c:ser>
        <c:ser>
          <c:idx val="2"/>
          <c:order val="2"/>
          <c:tx>
            <c:strRef>
              <c:f>'High School Graphs'!$G$58</c:f>
              <c:strCache>
                <c:ptCount val="1"/>
                <c:pt idx="0">
                  <c:v>NM YRRS: Rode with drunk driver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7.6368514379466887E-2"/>
                  <c:y val="-6.231007057491065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AD-4D41-860A-AFD998F4FB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Graphs'!$I$55:$M$55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Graphs'!$I$58:$M$58</c:f>
              <c:numCache>
                <c:formatCode>General</c:formatCode>
                <c:ptCount val="5"/>
                <c:pt idx="0">
                  <c:v>19.7</c:v>
                </c:pt>
                <c:pt idx="2">
                  <c:v>20.399999999999999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4AD-4D41-860A-AFD998F4FBC4}"/>
            </c:ext>
          </c:extLst>
        </c:ser>
        <c:ser>
          <c:idx val="3"/>
          <c:order val="3"/>
          <c:tx>
            <c:strRef>
              <c:f>'High School Graphs'!$G$59</c:f>
              <c:strCache>
                <c:ptCount val="1"/>
                <c:pt idx="0">
                  <c:v>NM YRRS: Drink and Drive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3319553805774383E-2"/>
                  <c:y val="-4.48051449709137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AD-4D41-860A-AFD998F4FBC4}"/>
                </c:ext>
              </c:extLst>
            </c:dLbl>
            <c:dLbl>
              <c:idx val="2"/>
              <c:layout>
                <c:manualLayout>
                  <c:x val="-1.0698901734452282E-2"/>
                  <c:y val="-4.13261140195360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AD-4D41-860A-AFD998F4FB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'High School Graphs'!$I$55:$M$55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'High School Graphs'!$I$59:$M$59</c:f>
              <c:numCache>
                <c:formatCode>General</c:formatCode>
                <c:ptCount val="5"/>
                <c:pt idx="0" formatCode="0.0">
                  <c:v>7.4</c:v>
                </c:pt>
                <c:pt idx="2">
                  <c:v>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4AD-4D41-860A-AFD998F4FBC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765448"/>
        <c:axId val="165765840"/>
      </c:lineChart>
      <c:catAx>
        <c:axId val="165765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 data were collected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5840"/>
        <c:crosses val="autoZero"/>
        <c:auto val="1"/>
        <c:lblAlgn val="ctr"/>
        <c:lblOffset val="100"/>
        <c:noMultiLvlLbl val="0"/>
      </c:catAx>
      <c:valAx>
        <c:axId val="165765840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5448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 demo'!$B$15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demo'!$A$16:$A$19</c:f>
              <c:strCache>
                <c:ptCount val="4"/>
                <c:pt idx="0">
                  <c:v>Non-Hispanic White (n= 4,223)</c:v>
                </c:pt>
                <c:pt idx="1">
                  <c:v>Hisapnic (n=5,342)</c:v>
                </c:pt>
                <c:pt idx="2">
                  <c:v>Native American (n=1,868)</c:v>
                </c:pt>
                <c:pt idx="3">
                  <c:v>Other (n=656)</c:v>
                </c:pt>
              </c:strCache>
            </c:strRef>
          </c:cat>
          <c:val>
            <c:numRef>
              <c:f>'2019 demo'!$B$16:$B$19</c:f>
              <c:numCache>
                <c:formatCode>0.0</c:formatCode>
                <c:ptCount val="4"/>
                <c:pt idx="0">
                  <c:v>34.9</c:v>
                </c:pt>
                <c:pt idx="1">
                  <c:v>44.2</c:v>
                </c:pt>
                <c:pt idx="2">
                  <c:v>15.5</c:v>
                </c:pt>
                <c:pt idx="3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97-4D05-B25F-4B3E7EE7D963}"/>
            </c:ext>
          </c:extLst>
        </c:ser>
        <c:ser>
          <c:idx val="1"/>
          <c:order val="1"/>
          <c:tx>
            <c:strRef>
              <c:f>'2019 demo'!$C$15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demo'!$A$16:$A$19</c:f>
              <c:strCache>
                <c:ptCount val="4"/>
                <c:pt idx="0">
                  <c:v>Non-Hispanic White (n= 4,223)</c:v>
                </c:pt>
                <c:pt idx="1">
                  <c:v>Hisapnic (n=5,342)</c:v>
                </c:pt>
                <c:pt idx="2">
                  <c:v>Native American (n=1,868)</c:v>
                </c:pt>
                <c:pt idx="3">
                  <c:v>Other (n=656)</c:v>
                </c:pt>
              </c:strCache>
            </c:strRef>
          </c:cat>
          <c:val>
            <c:numRef>
              <c:f>'2019 demo'!$C$16:$C$19</c:f>
              <c:numCache>
                <c:formatCode>0.0</c:formatCode>
                <c:ptCount val="4"/>
                <c:pt idx="0">
                  <c:v>40.692799999999998</c:v>
                </c:pt>
                <c:pt idx="1">
                  <c:v>45.7256</c:v>
                </c:pt>
                <c:pt idx="2">
                  <c:v>8.5070999999999994</c:v>
                </c:pt>
                <c:pt idx="3">
                  <c:v>5.0744999999999996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97-4D05-B25F-4B3E7EE7D9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4305176"/>
        <c:axId val="604301240"/>
      </c:barChart>
      <c:catAx>
        <c:axId val="60430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301240"/>
        <c:crosses val="autoZero"/>
        <c:auto val="1"/>
        <c:lblAlgn val="ctr"/>
        <c:lblOffset val="100"/>
        <c:noMultiLvlLbl val="0"/>
      </c:catAx>
      <c:valAx>
        <c:axId val="604301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305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457480314960632"/>
          <c:y val="0.22280037911927672"/>
          <c:w val="0.318628171478565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 demo'!$B$21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demo'!$A$22:$A$26</c:f>
              <c:strCache>
                <c:ptCount val="5"/>
                <c:pt idx="0">
                  <c:v>Less than High School (n=651)</c:v>
                </c:pt>
                <c:pt idx="1">
                  <c:v>High School Grad/ GED (n=2,522)</c:v>
                </c:pt>
                <c:pt idx="2">
                  <c:v>Some College/ Tech school (n=2,830)</c:v>
                </c:pt>
                <c:pt idx="3">
                  <c:v> College or more (n=3,368)</c:v>
                </c:pt>
                <c:pt idx="4">
                  <c:v>Still in college (n=2,484)</c:v>
                </c:pt>
              </c:strCache>
            </c:strRef>
          </c:cat>
          <c:val>
            <c:numRef>
              <c:f>'2019 demo'!$B$22:$B$26</c:f>
              <c:numCache>
                <c:formatCode>0.0</c:formatCode>
                <c:ptCount val="5"/>
                <c:pt idx="0">
                  <c:v>5.49</c:v>
                </c:pt>
                <c:pt idx="1">
                  <c:v>21.27</c:v>
                </c:pt>
                <c:pt idx="2">
                  <c:v>23.87</c:v>
                </c:pt>
                <c:pt idx="3">
                  <c:v>28.41</c:v>
                </c:pt>
                <c:pt idx="4">
                  <c:v>20.95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5B-419F-A575-2B1784A41CEC}"/>
            </c:ext>
          </c:extLst>
        </c:ser>
        <c:ser>
          <c:idx val="1"/>
          <c:order val="1"/>
          <c:tx>
            <c:strRef>
              <c:f>'2019 demo'!$C$21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demo'!$A$22:$A$26</c:f>
              <c:strCache>
                <c:ptCount val="5"/>
                <c:pt idx="0">
                  <c:v>Less than High School (n=651)</c:v>
                </c:pt>
                <c:pt idx="1">
                  <c:v>High School Grad/ GED (n=2,522)</c:v>
                </c:pt>
                <c:pt idx="2">
                  <c:v>Some College/ Tech school (n=2,830)</c:v>
                </c:pt>
                <c:pt idx="3">
                  <c:v> College or more (n=3,368)</c:v>
                </c:pt>
                <c:pt idx="4">
                  <c:v>Still in college (n=2,484)</c:v>
                </c:pt>
              </c:strCache>
            </c:strRef>
          </c:cat>
          <c:val>
            <c:numRef>
              <c:f>'2019 demo'!$C$22:$C$26</c:f>
              <c:numCache>
                <c:formatCode>0.0</c:formatCode>
                <c:ptCount val="5"/>
                <c:pt idx="0">
                  <c:v>5.7709000000000001</c:v>
                </c:pt>
                <c:pt idx="1">
                  <c:v>21.850100000000001</c:v>
                </c:pt>
                <c:pt idx="2">
                  <c:v>25.500399999999999</c:v>
                </c:pt>
                <c:pt idx="3">
                  <c:v>31.105799999999999</c:v>
                </c:pt>
                <c:pt idx="4">
                  <c:v>15.7728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5B-419F-A575-2B1784A41C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4303208"/>
        <c:axId val="604304520"/>
      </c:barChart>
      <c:catAx>
        <c:axId val="604303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304520"/>
        <c:crosses val="autoZero"/>
        <c:auto val="1"/>
        <c:lblAlgn val="ctr"/>
        <c:lblOffset val="100"/>
        <c:noMultiLvlLbl val="0"/>
      </c:catAx>
      <c:valAx>
        <c:axId val="604304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303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46369203849518"/>
          <c:y val="7.4652230971128566E-2"/>
          <c:w val="0.318628171478565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 demo'!$B$40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demo'!$A$41:$A$42</c:f>
              <c:strCache>
                <c:ptCount val="2"/>
                <c:pt idx="0">
                  <c:v>Military Background (n=636)</c:v>
                </c:pt>
                <c:pt idx="1">
                  <c:v>LGBT (n=1,109)</c:v>
                </c:pt>
              </c:strCache>
            </c:strRef>
          </c:cat>
          <c:val>
            <c:numRef>
              <c:f>'2019 demo'!$B$41:$B$42</c:f>
              <c:numCache>
                <c:formatCode>General</c:formatCode>
                <c:ptCount val="2"/>
                <c:pt idx="0">
                  <c:v>5.3</c:v>
                </c:pt>
                <c:pt idx="1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F8-4D86-BAF6-B2990A4C6634}"/>
            </c:ext>
          </c:extLst>
        </c:ser>
        <c:ser>
          <c:idx val="1"/>
          <c:order val="1"/>
          <c:tx>
            <c:strRef>
              <c:f>'2019 demo'!$C$40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demo'!$A$41:$A$42</c:f>
              <c:strCache>
                <c:ptCount val="2"/>
                <c:pt idx="0">
                  <c:v>Military Background (n=636)</c:v>
                </c:pt>
                <c:pt idx="1">
                  <c:v>LGBT (n=1,109)</c:v>
                </c:pt>
              </c:strCache>
            </c:strRef>
          </c:cat>
          <c:val>
            <c:numRef>
              <c:f>'2019 demo'!$C$41:$C$42</c:f>
              <c:numCache>
                <c:formatCode>General</c:formatCode>
                <c:ptCount val="2"/>
                <c:pt idx="0" formatCode="0.0">
                  <c:v>7.5</c:v>
                </c:pt>
                <c:pt idx="1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F8-4D86-BAF6-B2990A4C66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15564584"/>
        <c:axId val="615563928"/>
      </c:barChart>
      <c:catAx>
        <c:axId val="615564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563928"/>
        <c:crosses val="autoZero"/>
        <c:auto val="1"/>
        <c:lblAlgn val="ctr"/>
        <c:lblOffset val="100"/>
        <c:noMultiLvlLbl val="0"/>
      </c:catAx>
      <c:valAx>
        <c:axId val="615563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5564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901924759405074"/>
          <c:y val="5.6133712452610049E-2"/>
          <c:w val="0.318628171478565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 demo'!$B$28</c:f>
              <c:strCache>
                <c:ptCount val="1"/>
                <c:pt idx="0">
                  <c:v>Actual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demo'!$A$29:$A$31</c:f>
              <c:strCache>
                <c:ptCount val="3"/>
                <c:pt idx="0">
                  <c:v>Less than 1 year  (n=513)</c:v>
                </c:pt>
                <c:pt idx="1">
                  <c:v>1 to 5 years (n=1,252)</c:v>
                </c:pt>
                <c:pt idx="2">
                  <c:v>More than 5 years (n=10,209)</c:v>
                </c:pt>
              </c:strCache>
            </c:strRef>
          </c:cat>
          <c:val>
            <c:numRef>
              <c:f>'2019 demo'!$B$29:$B$31</c:f>
              <c:numCache>
                <c:formatCode>0.0</c:formatCode>
                <c:ptCount val="3"/>
                <c:pt idx="0">
                  <c:v>4.28</c:v>
                </c:pt>
                <c:pt idx="1">
                  <c:v>10.46</c:v>
                </c:pt>
                <c:pt idx="2">
                  <c:v>85.26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9A-4D35-9083-15E6E770547B}"/>
            </c:ext>
          </c:extLst>
        </c:ser>
        <c:ser>
          <c:idx val="1"/>
          <c:order val="1"/>
          <c:tx>
            <c:strRef>
              <c:f>'2019 demo'!$C$28</c:f>
              <c:strCache>
                <c:ptCount val="1"/>
                <c:pt idx="0">
                  <c:v>Weighted %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demo'!$A$29:$A$31</c:f>
              <c:strCache>
                <c:ptCount val="3"/>
                <c:pt idx="0">
                  <c:v>Less than 1 year  (n=513)</c:v>
                </c:pt>
                <c:pt idx="1">
                  <c:v>1 to 5 years (n=1,252)</c:v>
                </c:pt>
                <c:pt idx="2">
                  <c:v>More than 5 years (n=10,209)</c:v>
                </c:pt>
              </c:strCache>
            </c:strRef>
          </c:cat>
          <c:val>
            <c:numRef>
              <c:f>'2019 demo'!$C$29:$C$31</c:f>
              <c:numCache>
                <c:formatCode>0.0</c:formatCode>
                <c:ptCount val="3"/>
                <c:pt idx="0">
                  <c:v>4.0420999999999996</c:v>
                </c:pt>
                <c:pt idx="1">
                  <c:v>10.3011</c:v>
                </c:pt>
                <c:pt idx="2">
                  <c:v>85.656800000000004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9A-4D35-9083-15E6E77054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5376928"/>
        <c:axId val="555377256"/>
      </c:barChart>
      <c:catAx>
        <c:axId val="55537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377256"/>
        <c:crosses val="autoZero"/>
        <c:auto val="1"/>
        <c:lblAlgn val="ctr"/>
        <c:lblOffset val="100"/>
        <c:noMultiLvlLbl val="0"/>
      </c:catAx>
      <c:valAx>
        <c:axId val="555377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37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624146981627294"/>
          <c:y val="0.13483741615631378"/>
          <c:w val="0.318628171478565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'alc-whole sample'!$B$2</c:f>
              <c:strCache>
                <c:ptCount val="1"/>
                <c:pt idx="0">
                  <c:v>Whole sample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52528436367173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E4-4160-9BDE-A58F0EA166E9}"/>
                </c:ext>
              </c:extLst>
            </c:dLbl>
            <c:dLbl>
              <c:idx val="1"/>
              <c:layout>
                <c:manualLayout>
                  <c:x val="-1.3050568727343476E-2"/>
                  <c:y val="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E4-4160-9BDE-A58F0EA166E9}"/>
                </c:ext>
              </c:extLst>
            </c:dLbl>
            <c:dLbl>
              <c:idx val="2"/>
              <c:layout>
                <c:manualLayout>
                  <c:x val="-8.7003791515623177E-3"/>
                  <c:y val="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E4-4160-9BDE-A58F0EA166E9}"/>
                </c:ext>
              </c:extLst>
            </c:dLbl>
            <c:dLbl>
              <c:idx val="3"/>
              <c:layout>
                <c:manualLayout>
                  <c:x val="-6.5252843636717378E-3"/>
                  <c:y val="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E4-4160-9BDE-A58F0EA166E9}"/>
                </c:ext>
              </c:extLst>
            </c:dLbl>
            <c:dLbl>
              <c:idx val="4"/>
              <c:layout>
                <c:manualLayout>
                  <c:x val="-1.3050568727343476E-2"/>
                  <c:y val="4.62962962962962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E4-4160-9BDE-A58F0EA166E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'alc-whole sample'!$A$3:$A$7</c:f>
              <c:strCache>
                <c:ptCount val="5"/>
                <c:pt idx="0">
                  <c:v>Past 30-day alcohol use***</c:v>
                </c:pt>
                <c:pt idx="1">
                  <c:v>Past 30-day binge drinking***</c:v>
                </c:pt>
                <c:pt idx="2">
                  <c:v>Past 30-day drinking and driving***</c:v>
                </c:pt>
                <c:pt idx="3">
                  <c:v>Past 30-day binge drinking and driving***</c:v>
                </c:pt>
                <c:pt idx="4">
                  <c:v>Past year purchased alcohol for someone under 21**</c:v>
                </c:pt>
              </c:strCache>
            </c:strRef>
          </c:cat>
          <c:val>
            <c:numRef>
              <c:f>'alc-whole sample'!$B$3:$B$7</c:f>
              <c:numCache>
                <c:formatCode>General</c:formatCode>
                <c:ptCount val="5"/>
                <c:pt idx="0">
                  <c:v>46.7</c:v>
                </c:pt>
                <c:pt idx="1">
                  <c:v>16.100000000000001</c:v>
                </c:pt>
                <c:pt idx="2" formatCode="0.0">
                  <c:v>3.2</c:v>
                </c:pt>
                <c:pt idx="3" formatCode="0.0">
                  <c:v>2.7</c:v>
                </c:pt>
                <c:pt idx="4" formatCode="0.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E4-4160-9BDE-A58F0EA166E9}"/>
            </c:ext>
          </c:extLst>
        </c:ser>
        <c:ser>
          <c:idx val="1"/>
          <c:order val="1"/>
          <c:tx>
            <c:strRef>
              <c:f>'alc-whole sample'!$C$2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'alc-whole sample'!$A$3:$A$7</c:f>
              <c:strCache>
                <c:ptCount val="5"/>
                <c:pt idx="0">
                  <c:v>Past 30-day alcohol use***</c:v>
                </c:pt>
                <c:pt idx="1">
                  <c:v>Past 30-day binge drinking***</c:v>
                </c:pt>
                <c:pt idx="2">
                  <c:v>Past 30-day drinking and driving***</c:v>
                </c:pt>
                <c:pt idx="3">
                  <c:v>Past 30-day binge drinking and driving***</c:v>
                </c:pt>
                <c:pt idx="4">
                  <c:v>Past year purchased alcohol for someone under 21**</c:v>
                </c:pt>
              </c:strCache>
            </c:strRef>
          </c:cat>
          <c:val>
            <c:numRef>
              <c:f>'alc-whole sample'!$C$3:$C$7</c:f>
              <c:numCache>
                <c:formatCode>0.0</c:formatCode>
                <c:ptCount val="5"/>
                <c:pt idx="0">
                  <c:v>51.1</c:v>
                </c:pt>
                <c:pt idx="1">
                  <c:v>19.8</c:v>
                </c:pt>
                <c:pt idx="2">
                  <c:v>4.4000000000000004</c:v>
                </c:pt>
                <c:pt idx="3">
                  <c:v>3.8</c:v>
                </c:pt>
                <c:pt idx="4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E4-4160-9BDE-A58F0EA166E9}"/>
            </c:ext>
          </c:extLst>
        </c:ser>
        <c:ser>
          <c:idx val="2"/>
          <c:order val="2"/>
          <c:tx>
            <c:strRef>
              <c:f>'alc-whole sample'!$D$2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05056872734347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FE4-4160-9BDE-A58F0EA166E9}"/>
                </c:ext>
              </c:extLst>
            </c:dLbl>
            <c:dLbl>
              <c:idx val="1"/>
              <c:layout>
                <c:manualLayout>
                  <c:x val="1.522566351523405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FE4-4160-9BDE-A58F0EA166E9}"/>
                </c:ext>
              </c:extLst>
            </c:dLbl>
            <c:dLbl>
              <c:idx val="2"/>
              <c:layout>
                <c:manualLayout>
                  <c:x val="1.3050568727343476E-2"/>
                  <c:y val="-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FE4-4160-9BDE-A58F0EA166E9}"/>
                </c:ext>
              </c:extLst>
            </c:dLbl>
            <c:dLbl>
              <c:idx val="3"/>
              <c:layout>
                <c:manualLayout>
                  <c:x val="1.3050568727343476E-2"/>
                  <c:y val="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FE4-4160-9BDE-A58F0EA166E9}"/>
                </c:ext>
              </c:extLst>
            </c:dLbl>
            <c:dLbl>
              <c:idx val="4"/>
              <c:layout>
                <c:manualLayout>
                  <c:x val="1.3050568727343476E-2"/>
                  <c:y val="8.487556272013328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FE4-4160-9BDE-A58F0EA166E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'alc-whole sample'!$A$3:$A$7</c:f>
              <c:strCache>
                <c:ptCount val="5"/>
                <c:pt idx="0">
                  <c:v>Past 30-day alcohol use***</c:v>
                </c:pt>
                <c:pt idx="1">
                  <c:v>Past 30-day binge drinking***</c:v>
                </c:pt>
                <c:pt idx="2">
                  <c:v>Past 30-day drinking and driving***</c:v>
                </c:pt>
                <c:pt idx="3">
                  <c:v>Past 30-day binge drinking and driving***</c:v>
                </c:pt>
                <c:pt idx="4">
                  <c:v>Past year purchased alcohol for someone under 21**</c:v>
                </c:pt>
              </c:strCache>
            </c:strRef>
          </c:cat>
          <c:val>
            <c:numRef>
              <c:f>'alc-whole sample'!$D$3:$D$7</c:f>
              <c:numCache>
                <c:formatCode>0.0</c:formatCode>
                <c:ptCount val="5"/>
                <c:pt idx="0">
                  <c:v>42.7</c:v>
                </c:pt>
                <c:pt idx="1">
                  <c:v>12.8</c:v>
                </c:pt>
                <c:pt idx="2">
                  <c:v>2.1</c:v>
                </c:pt>
                <c:pt idx="3">
                  <c:v>1.6</c:v>
                </c:pt>
                <c:pt idx="4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FE4-4160-9BDE-A58F0EA166E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77818256"/>
        <c:axId val="377818648"/>
      </c:barChart>
      <c:catAx>
        <c:axId val="377818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77818648"/>
        <c:crosses val="autoZero"/>
        <c:auto val="1"/>
        <c:lblAlgn val="ctr"/>
        <c:lblOffset val="100"/>
        <c:noMultiLvlLbl val="0"/>
      </c:catAx>
      <c:valAx>
        <c:axId val="3778186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7781825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race!$B$2</c:f>
              <c:strCache>
                <c:ptCount val="1"/>
                <c:pt idx="0">
                  <c:v>Non-Hispanic White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1857919735309198E-3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4D-46B3-AC8E-6B3E53E73A93}"/>
                </c:ext>
              </c:extLst>
            </c:dLbl>
            <c:dLbl>
              <c:idx val="1"/>
              <c:layout>
                <c:manualLayout>
                  <c:x val="-1.3114751841185518E-2"/>
                  <c:y val="2.7777777777777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4D-46B3-AC8E-6B3E53E73A93}"/>
                </c:ext>
              </c:extLst>
            </c:dLbl>
            <c:dLbl>
              <c:idx val="2"/>
              <c:layout>
                <c:manualLayout>
                  <c:x val="-1.9672127761778277E-2"/>
                  <c:y val="2.7777777777777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4D-46B3-AC8E-6B3E53E73A93}"/>
                </c:ext>
              </c:extLst>
            </c:dLbl>
            <c:dLbl>
              <c:idx val="3"/>
              <c:layout>
                <c:manualLayout>
                  <c:x val="-1.0929131977258814E-2"/>
                  <c:y val="2.3148148148148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4D-46B3-AC8E-6B3E53E73A93}"/>
                </c:ext>
              </c:extLst>
            </c:dLbl>
            <c:dLbl>
              <c:idx val="4"/>
              <c:layout>
                <c:manualLayout>
                  <c:x val="-1.3114751841185518E-2"/>
                  <c:y val="2.31477836103819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4D-46B3-AC8E-6B3E53E73A9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race!$A$3:$A$7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race!$B$3:$B$7</c:f>
              <c:numCache>
                <c:formatCode>0.0</c:formatCode>
                <c:ptCount val="5"/>
                <c:pt idx="0">
                  <c:v>50.3</c:v>
                </c:pt>
                <c:pt idx="1">
                  <c:v>14.2</c:v>
                </c:pt>
                <c:pt idx="2">
                  <c:v>2.7</c:v>
                </c:pt>
                <c:pt idx="3">
                  <c:v>1.9</c:v>
                </c:pt>
                <c:pt idx="4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4D-46B3-AC8E-6B3E53E73A93}"/>
            </c:ext>
          </c:extLst>
        </c:ser>
        <c:ser>
          <c:idx val="1"/>
          <c:order val="1"/>
          <c:tx>
            <c:strRef>
              <c:f>race!$C$2</c:f>
              <c:strCache>
                <c:ptCount val="1"/>
                <c:pt idx="0">
                  <c:v>Hispanic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4949759720401923E-3"/>
                  <c:y val="2.0481314106916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4D-46B3-AC8E-6B3E53E73A93}"/>
                </c:ext>
              </c:extLst>
            </c:dLbl>
            <c:dLbl>
              <c:idx val="2"/>
              <c:layout>
                <c:manualLayout>
                  <c:x val="-6.557375920592759E-3"/>
                  <c:y val="1.38888888888888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4D-46B3-AC8E-6B3E53E73A93}"/>
                </c:ext>
              </c:extLst>
            </c:dLbl>
            <c:dLbl>
              <c:idx val="3"/>
              <c:layout>
                <c:manualLayout>
                  <c:x val="-1.0928959867654599E-2"/>
                  <c:y val="1.38888888888889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4D-46B3-AC8E-6B3E53E73A93}"/>
                </c:ext>
              </c:extLst>
            </c:dLbl>
            <c:dLbl>
              <c:idx val="4"/>
              <c:layout>
                <c:manualLayout>
                  <c:x val="-4.3715839470618396E-3"/>
                  <c:y val="4.6296296296295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4D-46B3-AC8E-6B3E53E73A9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race!$A$3:$A$7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race!$C$3:$C$7</c:f>
              <c:numCache>
                <c:formatCode>0.0</c:formatCode>
                <c:ptCount val="5"/>
                <c:pt idx="0">
                  <c:v>45.9</c:v>
                </c:pt>
                <c:pt idx="1">
                  <c:v>18.399999999999999</c:v>
                </c:pt>
                <c:pt idx="2">
                  <c:v>3.6</c:v>
                </c:pt>
                <c:pt idx="3">
                  <c:v>3.2</c:v>
                </c:pt>
                <c:pt idx="4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64D-46B3-AC8E-6B3E53E73A93}"/>
            </c:ext>
          </c:extLst>
        </c:ser>
        <c:ser>
          <c:idx val="2"/>
          <c:order val="2"/>
          <c:tx>
            <c:strRef>
              <c:f>race!$D$2</c:f>
              <c:strCache>
                <c:ptCount val="1"/>
                <c:pt idx="0">
                  <c:v>Native American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0"/>
                  <c:y val="-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4D-46B3-AC8E-6B3E53E73A9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race!$A$3:$A$7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race!$D$3:$D$7</c:f>
              <c:numCache>
                <c:formatCode>0.0</c:formatCode>
                <c:ptCount val="5"/>
                <c:pt idx="0">
                  <c:v>35.200000000000003</c:v>
                </c:pt>
                <c:pt idx="1">
                  <c:v>15.3</c:v>
                </c:pt>
                <c:pt idx="2">
                  <c:v>3.8</c:v>
                </c:pt>
                <c:pt idx="3">
                  <c:v>3.4</c:v>
                </c:pt>
                <c:pt idx="4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64D-46B3-AC8E-6B3E53E73A93}"/>
            </c:ext>
          </c:extLst>
        </c:ser>
        <c:ser>
          <c:idx val="3"/>
          <c:order val="3"/>
          <c:tx>
            <c:strRef>
              <c:f>race!$E$2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857919735309199E-2"/>
                  <c:y val="2.7777777777777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64D-46B3-AC8E-6B3E53E73A93}"/>
                </c:ext>
              </c:extLst>
            </c:dLbl>
            <c:dLbl>
              <c:idx val="1"/>
              <c:layout>
                <c:manualLayout>
                  <c:x val="3.0601087629432876E-2"/>
                  <c:y val="2.3148148148148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64D-46B3-AC8E-6B3E53E73A93}"/>
                </c:ext>
              </c:extLst>
            </c:dLbl>
            <c:dLbl>
              <c:idx val="2"/>
              <c:layout>
                <c:manualLayout>
                  <c:x val="1.7486335788247358E-2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64D-46B3-AC8E-6B3E53E73A93}"/>
                </c:ext>
              </c:extLst>
            </c:dLbl>
            <c:dLbl>
              <c:idx val="3"/>
              <c:layout>
                <c:manualLayout>
                  <c:x val="1.311475184118551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64D-46B3-AC8E-6B3E53E73A93}"/>
                </c:ext>
              </c:extLst>
            </c:dLbl>
            <c:dLbl>
              <c:idx val="4"/>
              <c:layout>
                <c:manualLayout>
                  <c:x val="2.1857919735309199E-2"/>
                  <c:y val="9.2592592592592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64D-46B3-AC8E-6B3E53E73A9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race!$A$3:$A$7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race!$E$3:$E$7</c:f>
              <c:numCache>
                <c:formatCode>0.0</c:formatCode>
                <c:ptCount val="5"/>
                <c:pt idx="0">
                  <c:v>42.7</c:v>
                </c:pt>
                <c:pt idx="1">
                  <c:v>13.2</c:v>
                </c:pt>
                <c:pt idx="2">
                  <c:v>3.6</c:v>
                </c:pt>
                <c:pt idx="3">
                  <c:v>3.6</c:v>
                </c:pt>
                <c:pt idx="4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64D-46B3-AC8E-6B3E53E73A9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2475672"/>
        <c:axId val="144050184"/>
      </c:barChart>
      <c:catAx>
        <c:axId val="412475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4050184"/>
        <c:crosses val="autoZero"/>
        <c:auto val="1"/>
        <c:lblAlgn val="ctr"/>
        <c:lblOffset val="100"/>
        <c:noMultiLvlLbl val="0"/>
      </c:catAx>
      <c:valAx>
        <c:axId val="1440501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Weighted Percent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41247567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age!$B$2</c:f>
              <c:strCache>
                <c:ptCount val="1"/>
                <c:pt idx="0">
                  <c:v>18-20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age!$B$3:$B$7</c:f>
              <c:numCache>
                <c:formatCode>General</c:formatCode>
                <c:ptCount val="5"/>
                <c:pt idx="0">
                  <c:v>38.6</c:v>
                </c:pt>
                <c:pt idx="1">
                  <c:v>17.3</c:v>
                </c:pt>
                <c:pt idx="2">
                  <c:v>3</c:v>
                </c:pt>
                <c:pt idx="3">
                  <c:v>3.6</c:v>
                </c:pt>
                <c:pt idx="4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E1-4807-BD82-790185742B2E}"/>
            </c:ext>
          </c:extLst>
        </c:ser>
        <c:ser>
          <c:idx val="1"/>
          <c:order val="1"/>
          <c:tx>
            <c:strRef>
              <c:f>age!$C$2</c:f>
              <c:strCache>
                <c:ptCount val="1"/>
                <c:pt idx="0">
                  <c:v>21-25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age!$C$3:$C$7</c:f>
              <c:numCache>
                <c:formatCode>General</c:formatCode>
                <c:ptCount val="5"/>
                <c:pt idx="0" formatCode="0.0">
                  <c:v>62</c:v>
                </c:pt>
                <c:pt idx="1">
                  <c:v>27.6</c:v>
                </c:pt>
                <c:pt idx="2">
                  <c:v>5.7</c:v>
                </c:pt>
                <c:pt idx="3">
                  <c:v>4.7</c:v>
                </c:pt>
                <c:pt idx="4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E1-4807-BD82-790185742B2E}"/>
            </c:ext>
          </c:extLst>
        </c:ser>
        <c:ser>
          <c:idx val="2"/>
          <c:order val="2"/>
          <c:tx>
            <c:strRef>
              <c:f>age!$D$2</c:f>
              <c:strCache>
                <c:ptCount val="1"/>
                <c:pt idx="0">
                  <c:v>26-30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age!$D$3:$D$7</c:f>
              <c:numCache>
                <c:formatCode>General</c:formatCode>
                <c:ptCount val="5"/>
                <c:pt idx="0">
                  <c:v>56.3</c:v>
                </c:pt>
                <c:pt idx="1">
                  <c:v>23.9</c:v>
                </c:pt>
                <c:pt idx="2">
                  <c:v>7</c:v>
                </c:pt>
                <c:pt idx="3">
                  <c:v>5.0999999999999996</c:v>
                </c:pt>
                <c:pt idx="4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E1-4807-BD82-790185742B2E}"/>
            </c:ext>
          </c:extLst>
        </c:ser>
        <c:ser>
          <c:idx val="3"/>
          <c:order val="3"/>
          <c:tx>
            <c:strRef>
              <c:f>age!$E$2</c:f>
              <c:strCache>
                <c:ptCount val="1"/>
                <c:pt idx="0">
                  <c:v>31-40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age!$E$3:$E$7</c:f>
              <c:numCache>
                <c:formatCode>General</c:formatCode>
                <c:ptCount val="5"/>
                <c:pt idx="0" formatCode="0.0">
                  <c:v>53.4</c:v>
                </c:pt>
                <c:pt idx="1">
                  <c:v>20.9</c:v>
                </c:pt>
                <c:pt idx="2">
                  <c:v>4.8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E1-4807-BD82-790185742B2E}"/>
            </c:ext>
          </c:extLst>
        </c:ser>
        <c:ser>
          <c:idx val="4"/>
          <c:order val="4"/>
          <c:tx>
            <c:strRef>
              <c:f>age!$F$2</c:f>
              <c:strCache>
                <c:ptCount val="1"/>
                <c:pt idx="0">
                  <c:v>41-50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age!$F$3:$F$7</c:f>
              <c:numCache>
                <c:formatCode>General</c:formatCode>
                <c:ptCount val="5"/>
                <c:pt idx="0" formatCode="0.0">
                  <c:v>48.1</c:v>
                </c:pt>
                <c:pt idx="1">
                  <c:v>17.3</c:v>
                </c:pt>
                <c:pt idx="2">
                  <c:v>3.3</c:v>
                </c:pt>
                <c:pt idx="3">
                  <c:v>2.9</c:v>
                </c:pt>
                <c:pt idx="4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E1-4807-BD82-790185742B2E}"/>
            </c:ext>
          </c:extLst>
        </c:ser>
        <c:ser>
          <c:idx val="5"/>
          <c:order val="5"/>
          <c:tx>
            <c:strRef>
              <c:f>age!$G$2</c:f>
              <c:strCache>
                <c:ptCount val="1"/>
                <c:pt idx="0">
                  <c:v>51-60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age!$G$3:$G$7</c:f>
              <c:numCache>
                <c:formatCode>General</c:formatCode>
                <c:ptCount val="5"/>
                <c:pt idx="0">
                  <c:v>43.7</c:v>
                </c:pt>
                <c:pt idx="1">
                  <c:v>14.9</c:v>
                </c:pt>
                <c:pt idx="2">
                  <c:v>2</c:v>
                </c:pt>
                <c:pt idx="3">
                  <c:v>1.2</c:v>
                </c:pt>
                <c:pt idx="4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E1-4807-BD82-790185742B2E}"/>
            </c:ext>
          </c:extLst>
        </c:ser>
        <c:ser>
          <c:idx val="6"/>
          <c:order val="6"/>
          <c:tx>
            <c:strRef>
              <c:f>age!$H$2</c:f>
              <c:strCache>
                <c:ptCount val="1"/>
                <c:pt idx="0">
                  <c:v>61-70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age!$H$3:$H$7</c:f>
              <c:numCache>
                <c:formatCode>General</c:formatCode>
                <c:ptCount val="5"/>
                <c:pt idx="0">
                  <c:v>40.200000000000003</c:v>
                </c:pt>
                <c:pt idx="1">
                  <c:v>9.5</c:v>
                </c:pt>
                <c:pt idx="2">
                  <c:v>1.6</c:v>
                </c:pt>
                <c:pt idx="3">
                  <c:v>1.7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E1-4807-BD82-790185742B2E}"/>
            </c:ext>
          </c:extLst>
        </c:ser>
        <c:ser>
          <c:idx val="7"/>
          <c:order val="7"/>
          <c:tx>
            <c:strRef>
              <c:f>age!$I$2</c:f>
              <c:strCache>
                <c:ptCount val="1"/>
                <c:pt idx="0">
                  <c:v>70+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age!$I$3:$I$7</c:f>
              <c:numCache>
                <c:formatCode>General</c:formatCode>
                <c:ptCount val="5"/>
                <c:pt idx="0">
                  <c:v>34.299999999999997</c:v>
                </c:pt>
                <c:pt idx="1">
                  <c:v>5.5</c:v>
                </c:pt>
                <c:pt idx="2">
                  <c:v>0.7</c:v>
                </c:pt>
                <c:pt idx="3">
                  <c:v>0.8</c:v>
                </c:pt>
                <c:pt idx="4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8E1-4807-BD82-790185742B2E}"/>
            </c:ext>
          </c:extLst>
        </c:ser>
        <c:ser>
          <c:idx val="8"/>
          <c:order val="8"/>
          <c:tx>
            <c:strRef>
              <c:f>age!$J$2</c:f>
              <c:strCache>
                <c:ptCount val="1"/>
                <c:pt idx="0">
                  <c:v>18-25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age!$A$3:$A$7</c:f>
              <c:strCache>
                <c:ptCount val="5"/>
                <c:pt idx="0">
                  <c:v>Past 30-day alcohol use</c:v>
                </c:pt>
                <c:pt idx="1">
                  <c:v>Past 30-day binge drinking</c:v>
                </c:pt>
                <c:pt idx="2">
                  <c:v>Past 30-day drinking and driving</c:v>
                </c:pt>
                <c:pt idx="3">
                  <c:v>Past 30-day binge drinking and driving</c:v>
                </c:pt>
                <c:pt idx="4">
                  <c:v>Past year purchased alcohol for someone under 21</c:v>
                </c:pt>
              </c:strCache>
            </c:strRef>
          </c:cat>
          <c:val>
            <c:numRef>
              <c:f>age!$J$3:$J$7</c:f>
              <c:numCache>
                <c:formatCode>General</c:formatCode>
                <c:ptCount val="5"/>
                <c:pt idx="0">
                  <c:v>53.3</c:v>
                </c:pt>
                <c:pt idx="1">
                  <c:v>23.8</c:v>
                </c:pt>
                <c:pt idx="2">
                  <c:v>4.7</c:v>
                </c:pt>
                <c:pt idx="3">
                  <c:v>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E1-4807-BD82-790185742B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2474496"/>
        <c:axId val="412474888"/>
      </c:barChart>
      <c:catAx>
        <c:axId val="4124744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Age Range</a:t>
                </a:r>
              </a:p>
            </c:rich>
          </c:tx>
          <c:layout>
            <c:manualLayout>
              <c:xMode val="edge"/>
              <c:yMode val="edge"/>
              <c:x val="0.45061867518186405"/>
              <c:y val="0.890129798228346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474888"/>
        <c:crosses val="autoZero"/>
        <c:auto val="1"/>
        <c:lblAlgn val="ctr"/>
        <c:lblOffset val="100"/>
        <c:noMultiLvlLbl val="0"/>
      </c:catAx>
      <c:valAx>
        <c:axId val="412474888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Weighted 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47449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745862249089863E-2"/>
          <c:y val="7.5526934213061897E-3"/>
          <c:w val="0.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C6D03-F542-41BC-9F40-4340495DE36E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4C52B-62D2-46CC-84E9-8A72CC5F3B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6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575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023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97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estimates of</a:t>
            </a:r>
            <a:r>
              <a:rPr lang="en-US" baseline="0" dirty="0"/>
              <a:t> demographics and substance use are </a:t>
            </a:r>
            <a:r>
              <a:rPr lang="en-US" dirty="0"/>
              <a:t>Weighted Estimates</a:t>
            </a:r>
            <a:r>
              <a:rPr lang="en-US" baseline="0" dirty="0"/>
              <a:t> -  to match NM age, gender, and race/ethnic distribution in the state</a:t>
            </a:r>
          </a:p>
          <a:p>
            <a:endParaRPr lang="en-US" baseline="0" dirty="0"/>
          </a:p>
          <a:p>
            <a:r>
              <a:rPr lang="en-US" baseline="0" dirty="0"/>
              <a:t>Male/female is 50/50 when the data are weighted.  Otherwise, about 40/60.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442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04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Census – age break down is different</a:t>
            </a:r>
          </a:p>
          <a:p>
            <a:r>
              <a:rPr lang="en-US" dirty="0"/>
              <a:t>We have more educated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23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204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65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610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618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4C52B-62D2-46CC-84E9-8A72CC5F3BAC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7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8545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304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0611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239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84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510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575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772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67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5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57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43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61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69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6555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5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1B5DD-2275-4B7A-A458-3D6D243733E5}" type="datetimeFigureOut">
              <a:rPr lang="en-US" smtClean="0"/>
              <a:t>8/13/2019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3B39A-9D10-43B2-9B1A-FA3D6A1B09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1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mprevention.org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10200" y="495300"/>
            <a:ext cx="3733800" cy="2362200"/>
          </a:xfrm>
        </p:spPr>
        <p:txBody>
          <a:bodyPr>
            <a:normAutofit/>
          </a:bodyPr>
          <a:lstStyle/>
          <a:p>
            <a:r>
              <a:rPr lang="en-US" sz="3500" b="1" dirty="0"/>
              <a:t>NM OSAP Recipients Meeting </a:t>
            </a:r>
          </a:p>
          <a:p>
            <a:r>
              <a:rPr lang="en-US" sz="3500" b="1" dirty="0"/>
              <a:t>August 20, 2019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50" y="3686161"/>
            <a:ext cx="2514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47650" y="2229569"/>
            <a:ext cx="56388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/>
              <a:t>Supplemental Materials to Accompany Meeting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40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245" y="609600"/>
            <a:ext cx="7829755" cy="924475"/>
          </a:xfrm>
        </p:spPr>
        <p:txBody>
          <a:bodyPr/>
          <a:lstStyle/>
          <a:p>
            <a:r>
              <a:rPr lang="en-US" dirty="0"/>
              <a:t>Demographics: Gender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D64EF15-217D-4E4F-911C-7D0A4F0D0E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3004662"/>
              </p:ext>
            </p:extLst>
          </p:nvPr>
        </p:nvGraphicFramePr>
        <p:xfrm>
          <a:off x="762000" y="1534075"/>
          <a:ext cx="7829754" cy="456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7240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8" y="609600"/>
            <a:ext cx="8519983" cy="99417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Demographics: Age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76823DF-41AC-479A-B159-C34A34EF99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9274155"/>
              </p:ext>
            </p:extLst>
          </p:nvPr>
        </p:nvGraphicFramePr>
        <p:xfrm>
          <a:off x="159608" y="1447800"/>
          <a:ext cx="8984391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5409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600" y="1143000"/>
            <a:ext cx="8915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Demographics: Race and Ethnicity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8B9EE3F-2B64-41C9-8365-1D9A9339C7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807542"/>
              </p:ext>
            </p:extLst>
          </p:nvPr>
        </p:nvGraphicFramePr>
        <p:xfrm>
          <a:off x="838200" y="1524000"/>
          <a:ext cx="7467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7691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914400"/>
            <a:ext cx="89154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Demographics:  Educational Attainment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BD66C4F-D357-4104-B63B-FDDAF34FDD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6526000"/>
              </p:ext>
            </p:extLst>
          </p:nvPr>
        </p:nvGraphicFramePr>
        <p:xfrm>
          <a:off x="685800" y="2057400"/>
          <a:ext cx="7924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8402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1066800"/>
            <a:ext cx="9144000" cy="609600"/>
          </a:xfrm>
        </p:spPr>
        <p:txBody>
          <a:bodyPr>
            <a:normAutofit/>
          </a:bodyPr>
          <a:lstStyle/>
          <a:p>
            <a:r>
              <a:rPr lang="en-US" sz="3200" dirty="0"/>
              <a:t>Demographics: Military &amp; LGBTQ Status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1F7947F-BBEE-4830-8D09-19260B35D8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0267331"/>
              </p:ext>
            </p:extLst>
          </p:nvPr>
        </p:nvGraphicFramePr>
        <p:xfrm>
          <a:off x="838200" y="2057400"/>
          <a:ext cx="7620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150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990600"/>
            <a:ext cx="6629400" cy="609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Demographics: Length of timing living in NM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5E37A8B-0E74-4E6F-960A-E7400EB13F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1711681"/>
              </p:ext>
            </p:extLst>
          </p:nvPr>
        </p:nvGraphicFramePr>
        <p:xfrm>
          <a:off x="990600" y="2057400"/>
          <a:ext cx="7543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884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2600"/>
            <a:ext cx="7315200" cy="1841715"/>
          </a:xfrm>
        </p:spPr>
        <p:txBody>
          <a:bodyPr>
            <a:normAutofit/>
          </a:bodyPr>
          <a:lstStyle/>
          <a:p>
            <a:r>
              <a:rPr lang="en-US" dirty="0"/>
              <a:t>Alcohol Outcomes</a:t>
            </a:r>
          </a:p>
        </p:txBody>
      </p:sp>
    </p:spTree>
    <p:extLst>
      <p:ext uri="{BB962C8B-B14F-4D97-AF65-F5344CB8AC3E}">
        <p14:creationId xmlns:p14="http://schemas.microsoft.com/office/powerpoint/2010/main" val="1651155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3660" y="533400"/>
            <a:ext cx="6377940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Alcohol Indicators:  Whole Sample &amp; Gender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466613"/>
              </p:ext>
            </p:extLst>
          </p:nvPr>
        </p:nvGraphicFramePr>
        <p:xfrm>
          <a:off x="304800" y="1826428"/>
          <a:ext cx="8458200" cy="4437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6738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Indicators:  Race/Ethnicity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737406"/>
              </p:ext>
            </p:extLst>
          </p:nvPr>
        </p:nvGraphicFramePr>
        <p:xfrm>
          <a:off x="228600" y="2057401"/>
          <a:ext cx="8839200" cy="4206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7086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Indicators: Age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788053"/>
              </p:ext>
            </p:extLst>
          </p:nvPr>
        </p:nvGraphicFramePr>
        <p:xfrm>
          <a:off x="228600" y="1981200"/>
          <a:ext cx="8762999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407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8345"/>
            <a:ext cx="9067800" cy="156071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Key State-wide Survey Instruments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46255"/>
            <a:ext cx="4105692" cy="4606944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>
                <a:solidFill>
                  <a:schemeClr val="tx1"/>
                </a:solidFill>
              </a:rPr>
              <a:t>New Mexico Community Survey 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Required for all programs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Adults 18 and older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Collected in the spring throughout the community </a:t>
            </a: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English and Spanish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r>
              <a:rPr lang="en-US" sz="3300" dirty="0"/>
              <a:t>Annual Strategies for Success (ASFS)</a:t>
            </a:r>
          </a:p>
          <a:p>
            <a:pPr lvl="1"/>
            <a:r>
              <a:rPr lang="en-US" sz="2900" dirty="0"/>
              <a:t>For Community-Based Prevention Providers (voluntary + PFS 15 counties)</a:t>
            </a:r>
          </a:p>
          <a:p>
            <a:pPr lvl="1"/>
            <a:r>
              <a:rPr lang="en-US" sz="2900" dirty="0"/>
              <a:t>Middle School &amp; High School versions; 6</a:t>
            </a:r>
            <a:r>
              <a:rPr lang="en-US" sz="2900" baseline="30000" dirty="0"/>
              <a:t>th</a:t>
            </a:r>
            <a:r>
              <a:rPr lang="en-US" sz="2900" dirty="0"/>
              <a:t> – 12</a:t>
            </a:r>
            <a:r>
              <a:rPr lang="en-US" sz="2900" baseline="30000" dirty="0"/>
              <a:t>th</a:t>
            </a:r>
            <a:r>
              <a:rPr lang="en-US" sz="2900" dirty="0"/>
              <a:t> grades</a:t>
            </a:r>
          </a:p>
          <a:p>
            <a:pPr lvl="1"/>
            <a:r>
              <a:rPr lang="en-US" sz="2900" dirty="0"/>
              <a:t>Collected once a year</a:t>
            </a:r>
          </a:p>
          <a:p>
            <a:pPr lvl="1"/>
            <a:r>
              <a:rPr lang="en-US" sz="2900" dirty="0"/>
              <a:t>Spanish &amp; English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8305" y="1943206"/>
            <a:ext cx="4053803" cy="4609993"/>
          </a:xfrm>
        </p:spPr>
        <p:txBody>
          <a:bodyPr>
            <a:normAutofit fontScale="62500" lnSpcReduction="20000"/>
          </a:bodyPr>
          <a:lstStyle/>
          <a:p>
            <a:r>
              <a:rPr lang="en-US" sz="3300" dirty="0"/>
              <a:t>Baseline &amp; Post Strategies for Success (BP SFS)</a:t>
            </a:r>
          </a:p>
          <a:p>
            <a:pPr lvl="1"/>
            <a:r>
              <a:rPr lang="en-US" sz="2900" dirty="0"/>
              <a:t>Required for all Direct Service Providers</a:t>
            </a:r>
          </a:p>
          <a:p>
            <a:pPr lvl="1"/>
            <a:r>
              <a:rPr lang="en-US" sz="2900" dirty="0"/>
              <a:t>Collected at beginning and end of an intervention</a:t>
            </a:r>
          </a:p>
          <a:p>
            <a:pPr lvl="1"/>
            <a:r>
              <a:rPr lang="en-US" sz="2900" dirty="0"/>
              <a:t>Middle School &amp; High School versions; 6</a:t>
            </a:r>
            <a:r>
              <a:rPr lang="en-US" sz="2900" baseline="30000" dirty="0"/>
              <a:t>th</a:t>
            </a:r>
            <a:r>
              <a:rPr lang="en-US" sz="2900" dirty="0"/>
              <a:t> – 12</a:t>
            </a:r>
            <a:r>
              <a:rPr lang="en-US" sz="2900" baseline="30000" dirty="0"/>
              <a:t>th</a:t>
            </a:r>
            <a:r>
              <a:rPr lang="en-US" sz="2900" dirty="0"/>
              <a:t> grades</a:t>
            </a:r>
          </a:p>
          <a:p>
            <a:pPr lvl="1"/>
            <a:r>
              <a:rPr lang="en-US" sz="2900" dirty="0"/>
              <a:t>Spanish &amp; English</a:t>
            </a:r>
          </a:p>
          <a:p>
            <a:pPr marL="457200" lvl="1" indent="0">
              <a:buNone/>
            </a:pPr>
            <a:endParaRPr lang="en-US" sz="2600" dirty="0"/>
          </a:p>
          <a:p>
            <a:r>
              <a:rPr lang="en-US" sz="3300" dirty="0">
                <a:solidFill>
                  <a:schemeClr val="tx1"/>
                </a:solidFill>
              </a:rPr>
              <a:t>Can be found at:</a:t>
            </a:r>
          </a:p>
          <a:p>
            <a:r>
              <a:rPr lang="en-US" sz="3300" dirty="0">
                <a:solidFill>
                  <a:schemeClr val="tx1"/>
                </a:solidFill>
              </a:rPr>
              <a:t> </a:t>
            </a:r>
            <a:r>
              <a:rPr lang="en-US" sz="3300" dirty="0">
                <a:solidFill>
                  <a:schemeClr val="tx1"/>
                </a:solidFill>
                <a:hlinkClick r:id="rId2"/>
              </a:rPr>
              <a:t>www.NMPrevention.org</a:t>
            </a:r>
            <a:endParaRPr lang="en-US" sz="3300" dirty="0">
              <a:solidFill>
                <a:schemeClr val="tx1"/>
              </a:solidFill>
            </a:endParaRPr>
          </a:p>
          <a:p>
            <a:pPr lvl="1"/>
            <a:r>
              <a:rPr lang="en-US" sz="2900" dirty="0">
                <a:solidFill>
                  <a:schemeClr val="tx1"/>
                </a:solidFill>
              </a:rPr>
              <a:t>Tools, syntax, data entry forms, protocols</a:t>
            </a:r>
          </a:p>
          <a:p>
            <a:pPr lvl="1"/>
            <a:r>
              <a:rPr lang="en-US" sz="2900" dirty="0"/>
              <a:t>S</a:t>
            </a:r>
            <a:r>
              <a:rPr lang="en-US" sz="2900" dirty="0">
                <a:solidFill>
                  <a:schemeClr val="tx1"/>
                </a:solidFill>
              </a:rPr>
              <a:t>tatewide reports for each tool (local reports only available from program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9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4373"/>
            <a:ext cx="7482840" cy="1293028"/>
          </a:xfrm>
        </p:spPr>
        <p:txBody>
          <a:bodyPr>
            <a:normAutofit/>
          </a:bodyPr>
          <a:lstStyle/>
          <a:p>
            <a:r>
              <a:rPr lang="en-US" dirty="0"/>
              <a:t>Alcohol Indicators: Military and LGBTQ Status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400-000004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3122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2600"/>
            <a:ext cx="7315200" cy="1841715"/>
          </a:xfrm>
        </p:spPr>
        <p:txBody>
          <a:bodyPr>
            <a:normAutofit/>
          </a:bodyPr>
          <a:lstStyle/>
          <a:p>
            <a:r>
              <a:rPr lang="en-US" dirty="0"/>
              <a:t>Prescription Pain Killer Outcomes</a:t>
            </a:r>
          </a:p>
        </p:txBody>
      </p:sp>
    </p:spTree>
    <p:extLst>
      <p:ext uri="{BB962C8B-B14F-4D97-AF65-F5344CB8AC3E}">
        <p14:creationId xmlns:p14="http://schemas.microsoft.com/office/powerpoint/2010/main" val="1473359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Whole sample &amp; gender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065802"/>
              </p:ext>
            </p:extLst>
          </p:nvPr>
        </p:nvGraphicFramePr>
        <p:xfrm>
          <a:off x="449262" y="2209800"/>
          <a:ext cx="8245475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5612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Whole sample &amp; gender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145217"/>
              </p:ext>
            </p:extLst>
          </p:nvPr>
        </p:nvGraphicFramePr>
        <p:xfrm>
          <a:off x="838200" y="1962150"/>
          <a:ext cx="7467600" cy="428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5594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Age Range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617017"/>
              </p:ext>
            </p:extLst>
          </p:nvPr>
        </p:nvGraphicFramePr>
        <p:xfrm>
          <a:off x="457200" y="2034063"/>
          <a:ext cx="8092439" cy="4059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3730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Age Range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569463"/>
              </p:ext>
            </p:extLst>
          </p:nvPr>
        </p:nvGraphicFramePr>
        <p:xfrm>
          <a:off x="593724" y="2193924"/>
          <a:ext cx="8321675" cy="451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3286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Race/Ethnicity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210226"/>
              </p:ext>
            </p:extLst>
          </p:nvPr>
        </p:nvGraphicFramePr>
        <p:xfrm>
          <a:off x="304800" y="2193925"/>
          <a:ext cx="8245475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63744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Rx Painkiller Indicators:   Race/Ethnicity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6173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457200"/>
            <a:ext cx="6324600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Rx Painkiller Indicators:   Military &amp; </a:t>
            </a:r>
            <a:r>
              <a:rPr lang="en-US" dirty="0" err="1"/>
              <a:t>LGBTq</a:t>
            </a:r>
            <a:r>
              <a:rPr lang="en-US" dirty="0"/>
              <a:t> Status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773789"/>
              </p:ext>
            </p:extLst>
          </p:nvPr>
        </p:nvGraphicFramePr>
        <p:xfrm>
          <a:off x="304800" y="1857730"/>
          <a:ext cx="8381999" cy="4543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07368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NMCS Rx Opioid measures: Trends over the past 6 years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561065"/>
              </p:ext>
            </p:extLst>
          </p:nvPr>
        </p:nvGraphicFramePr>
        <p:xfrm>
          <a:off x="457200" y="2456497"/>
          <a:ext cx="8001000" cy="3487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451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23869"/>
            <a:ext cx="8382000" cy="1871732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Fiscal Year 2019:  </a:t>
            </a:r>
            <a:br>
              <a:rPr lang="en-US" sz="3200" dirty="0"/>
            </a:br>
            <a:r>
              <a:rPr lang="en-US" sz="3200" dirty="0"/>
              <a:t>New Mexico Community Survey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4495800"/>
            <a:ext cx="2514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072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3088" y="439534"/>
            <a:ext cx="7148512" cy="1560716"/>
          </a:xfrm>
        </p:spPr>
        <p:txBody>
          <a:bodyPr>
            <a:normAutofit fontScale="90000"/>
          </a:bodyPr>
          <a:lstStyle/>
          <a:p>
            <a:r>
              <a:rPr lang="en-US" dirty="0"/>
              <a:t>NMCS Rx Opioid measures: Trends over the past 6 years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7975544"/>
              </p:ext>
            </p:extLst>
          </p:nvPr>
        </p:nvGraphicFramePr>
        <p:xfrm>
          <a:off x="1143000" y="2000250"/>
          <a:ext cx="7148512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08792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373"/>
            <a:ext cx="8458200" cy="1293028"/>
          </a:xfrm>
        </p:spPr>
        <p:txBody>
          <a:bodyPr>
            <a:normAutofit/>
          </a:bodyPr>
          <a:lstStyle/>
          <a:p>
            <a:r>
              <a:rPr lang="en-US" dirty="0"/>
              <a:t>Rx Painkiller Indicators: Access to naloxone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2573B21-8EC7-4F75-A19D-B4045B974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429289"/>
              </p:ext>
            </p:extLst>
          </p:nvPr>
        </p:nvGraphicFramePr>
        <p:xfrm>
          <a:off x="152400" y="2286000"/>
          <a:ext cx="8839200" cy="4488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179149585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655333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4043896012"/>
                    </a:ext>
                  </a:extLst>
                </a:gridCol>
              </a:tblGrid>
              <a:tr h="2567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Outcomes                                                           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% of Yes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Don’t Know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587338"/>
                  </a:ext>
                </a:extLst>
              </a:tr>
              <a:tr h="291749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When having been prescribed painkillers last year…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685768"/>
                  </a:ext>
                </a:extLst>
              </a:tr>
              <a:tr h="518346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Were prescribed naloxone as well (n=2,078)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6.7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8653"/>
                  </a:ext>
                </a:extLst>
              </a:tr>
              <a:tr h="859039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Healthcare provider  talked about risks in using Rx painkillers   (n=2,742)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50.8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829198"/>
                  </a:ext>
                </a:extLst>
              </a:tr>
              <a:tr h="552703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Pharmacy staff talked about risks in using Rx painkillers (n=2,742)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32.0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09078"/>
                  </a:ext>
                </a:extLst>
              </a:tr>
              <a:tr h="575394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Healthcare provider talked about storing them safely (n=2,742)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33.2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500877"/>
                  </a:ext>
                </a:extLst>
              </a:tr>
              <a:tr h="575394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Pharmacy staff  talked about storing them safely (n=2,742)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24.6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687816"/>
                  </a:ext>
                </a:extLst>
              </a:tr>
              <a:tr h="859039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Have access to naloxone when having used painkillers to get high in the past 30 days (n=564)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12.5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916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323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803405"/>
            <a:ext cx="8686800" cy="1825096"/>
          </a:xfrm>
        </p:spPr>
        <p:txBody>
          <a:bodyPr>
            <a:normAutofit/>
          </a:bodyPr>
          <a:lstStyle/>
          <a:p>
            <a:r>
              <a:rPr lang="en-US" sz="4000" dirty="0"/>
              <a:t>Fiscal Year 2019: Annual Strategies for Success Preliminary Results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7737" y="4114800"/>
            <a:ext cx="7315200" cy="8382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748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7273-414F-47A7-B7A5-6A0850FB6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64373"/>
            <a:ext cx="8016240" cy="1293028"/>
          </a:xfrm>
        </p:spPr>
        <p:txBody>
          <a:bodyPr/>
          <a:lstStyle/>
          <a:p>
            <a:r>
              <a:rPr lang="en-US" dirty="0"/>
              <a:t>HIGH SCHOOL ASFS-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F49F9-DB66-4268-8315-6C46788B4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Total Eligible N = 4,354</a:t>
            </a:r>
          </a:p>
          <a:p>
            <a:pPr lvl="1"/>
            <a:endParaRPr lang="en-US" sz="3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555B330-309B-42D6-AFF2-10C7D9BC9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596290"/>
              </p:ext>
            </p:extLst>
          </p:nvPr>
        </p:nvGraphicFramePr>
        <p:xfrm>
          <a:off x="533400" y="2980420"/>
          <a:ext cx="4572000" cy="31132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5087">
                  <a:extLst>
                    <a:ext uri="{9D8B030D-6E8A-4147-A177-3AD203B41FA5}">
                      <a16:colId xmlns:a16="http://schemas.microsoft.com/office/drawing/2014/main" val="2725879934"/>
                    </a:ext>
                  </a:extLst>
                </a:gridCol>
                <a:gridCol w="2136913">
                  <a:extLst>
                    <a:ext uri="{9D8B030D-6E8A-4147-A177-3AD203B41FA5}">
                      <a16:colId xmlns:a16="http://schemas.microsoft.com/office/drawing/2014/main" val="271016898"/>
                    </a:ext>
                  </a:extLst>
                </a:gridCol>
              </a:tblGrid>
              <a:tr h="543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659972"/>
                  </a:ext>
                </a:extLst>
              </a:tr>
              <a:tr h="64032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grade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5192"/>
                  </a:ext>
                </a:extLst>
              </a:tr>
              <a:tr h="5115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1517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111421"/>
                  </a:ext>
                </a:extLst>
              </a:tr>
              <a:tr h="5115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1135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216803"/>
                  </a:ext>
                </a:extLst>
              </a:tr>
              <a:tr h="5115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r>
                        <a:rPr lang="en-US" sz="2800" baseline="3000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994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759497"/>
                  </a:ext>
                </a:extLst>
              </a:tr>
              <a:tr h="51154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677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4963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EB47A4-77B8-495C-A6D5-1859886F2126}"/>
              </a:ext>
            </a:extLst>
          </p:cNvPr>
          <p:cNvSpPr txBox="1"/>
          <p:nvPr/>
        </p:nvSpPr>
        <p:spPr>
          <a:xfrm>
            <a:off x="5638801" y="28956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3.7% identified as housing unstable</a:t>
            </a:r>
          </a:p>
        </p:txBody>
      </p:sp>
    </p:spTree>
    <p:extLst>
      <p:ext uri="{BB962C8B-B14F-4D97-AF65-F5344CB8AC3E}">
        <p14:creationId xmlns:p14="http://schemas.microsoft.com/office/powerpoint/2010/main" val="33758167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EB56F-E157-4DE1-B664-1CA6CA3C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4373"/>
            <a:ext cx="7787640" cy="1293028"/>
          </a:xfrm>
        </p:spPr>
        <p:txBody>
          <a:bodyPr/>
          <a:lstStyle/>
          <a:p>
            <a:r>
              <a:rPr lang="en-US" dirty="0"/>
              <a:t>MIDDLE SCHOOL ASFS- </a:t>
            </a:r>
            <a:r>
              <a:rPr lang="en-US" dirty="0" err="1"/>
              <a:t>SAmple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F76B6-53B3-4421-B458-C9D8195B3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Total Eligible N = 4,710</a:t>
            </a:r>
            <a:endParaRPr lang="en-US" sz="3000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EBA539-A370-48F7-87DF-58A275E498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897100"/>
              </p:ext>
            </p:extLst>
          </p:nvPr>
        </p:nvGraphicFramePr>
        <p:xfrm>
          <a:off x="381000" y="2895600"/>
          <a:ext cx="4114800" cy="381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4254">
                  <a:extLst>
                    <a:ext uri="{9D8B030D-6E8A-4147-A177-3AD203B41FA5}">
                      <a16:colId xmlns:a16="http://schemas.microsoft.com/office/drawing/2014/main" val="3659445014"/>
                    </a:ext>
                  </a:extLst>
                </a:gridCol>
                <a:gridCol w="1770546">
                  <a:extLst>
                    <a:ext uri="{9D8B030D-6E8A-4147-A177-3AD203B41FA5}">
                      <a16:colId xmlns:a16="http://schemas.microsoft.com/office/drawing/2014/main" val="2015703788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Grade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01046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grade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</a:rPr>
                        <a:t>1336</a:t>
                      </a:r>
                      <a:endParaRPr lang="en-US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9394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1642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386389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en-US" sz="2800" baseline="3000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 grade 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1675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47277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en-US" sz="2800" baseline="3000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</a:rPr>
                        <a:t> grade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07916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14383CE-22CE-4A99-AA4C-F7AC09952C8D}"/>
              </a:ext>
            </a:extLst>
          </p:cNvPr>
          <p:cNvSpPr txBox="1"/>
          <p:nvPr/>
        </p:nvSpPr>
        <p:spPr>
          <a:xfrm>
            <a:off x="5562600" y="2898228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6.1% identified as housing unstable</a:t>
            </a:r>
          </a:p>
        </p:txBody>
      </p:sp>
    </p:spTree>
    <p:extLst>
      <p:ext uri="{BB962C8B-B14F-4D97-AF65-F5344CB8AC3E}">
        <p14:creationId xmlns:p14="http://schemas.microsoft.com/office/powerpoint/2010/main" val="32367782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471" y="381000"/>
            <a:ext cx="7711404" cy="1560716"/>
          </a:xfrm>
        </p:spPr>
        <p:txBody>
          <a:bodyPr>
            <a:normAutofit fontScale="90000"/>
          </a:bodyPr>
          <a:lstStyle/>
          <a:p>
            <a:r>
              <a:rPr lang="en-US" dirty="0"/>
              <a:t>Middle School : </a:t>
            </a:r>
            <a:br>
              <a:rPr lang="en-US" dirty="0"/>
            </a:br>
            <a:r>
              <a:rPr lang="en-US" dirty="0"/>
              <a:t>Lifetime Alcohol &amp; Marijuana Use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19767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68345"/>
            <a:ext cx="6416004" cy="1560716"/>
          </a:xfrm>
        </p:spPr>
        <p:txBody>
          <a:bodyPr>
            <a:normAutofit/>
          </a:bodyPr>
          <a:lstStyle/>
          <a:p>
            <a:r>
              <a:rPr lang="en-US" dirty="0"/>
              <a:t>Middle School : </a:t>
            </a:r>
            <a:br>
              <a:rPr lang="en-US" dirty="0"/>
            </a:br>
            <a:r>
              <a:rPr lang="en-US" dirty="0"/>
              <a:t>Current cigarette use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100-000008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467891"/>
              </p:ext>
            </p:extLst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96059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577928" cy="1560716"/>
          </a:xfrm>
        </p:spPr>
        <p:txBody>
          <a:bodyPr>
            <a:normAutofit/>
          </a:bodyPr>
          <a:lstStyle/>
          <a:p>
            <a:r>
              <a:rPr lang="en-US" dirty="0"/>
              <a:t>Middle School: </a:t>
            </a:r>
            <a:br>
              <a:rPr lang="en-US" dirty="0"/>
            </a:br>
            <a:r>
              <a:rPr lang="en-US" dirty="0"/>
              <a:t>Current alcohol use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400205"/>
              </p:ext>
            </p:extLst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1189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Middle School: </a:t>
            </a:r>
            <a:br>
              <a:rPr lang="en-US" dirty="0"/>
            </a:br>
            <a:r>
              <a:rPr lang="en-US" dirty="0"/>
              <a:t>Current other drug use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100-00000A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90051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467600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High School:  </a:t>
            </a:r>
            <a:br>
              <a:rPr lang="en-US" dirty="0"/>
            </a:br>
            <a:r>
              <a:rPr lang="en-US" dirty="0"/>
              <a:t>Current Cigarette and E-Cigarette Use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791059"/>
              </p:ext>
            </p:extLst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0221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902994" cy="9244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Frequency of Survey Respondents by Survey Type in 2019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199" y="5940175"/>
            <a:ext cx="72390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*This represents the # of counties for both the Qualtrics App and other categories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735501"/>
              </p:ext>
            </p:extLst>
          </p:nvPr>
        </p:nvGraphicFramePr>
        <p:xfrm>
          <a:off x="304800" y="2286000"/>
          <a:ext cx="8521995" cy="4386862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765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6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60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Survey Type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NM Counties Represented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PAPER-  Convenience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5108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42.3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On-line- Facebook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3644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30.1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7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Qualtrics App 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7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Other (online link or QR code)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2605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21.5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12,089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100.0%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4041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4373"/>
            <a:ext cx="8397875" cy="1140627"/>
          </a:xfrm>
        </p:spPr>
        <p:txBody>
          <a:bodyPr>
            <a:normAutofit fontScale="90000"/>
          </a:bodyPr>
          <a:lstStyle/>
          <a:p>
            <a:r>
              <a:rPr lang="en-US" dirty="0"/>
              <a:t>High School:  </a:t>
            </a:r>
            <a:br>
              <a:rPr lang="en-US" dirty="0"/>
            </a:br>
            <a:r>
              <a:rPr lang="en-US" dirty="0"/>
              <a:t>Current Chewing Tobacco and Hookah Use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191760A-0B87-445C-8CC6-E69845A21C9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82265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457200"/>
            <a:ext cx="6377940" cy="1293028"/>
          </a:xfrm>
        </p:spPr>
        <p:txBody>
          <a:bodyPr>
            <a:normAutofit/>
          </a:bodyPr>
          <a:lstStyle/>
          <a:p>
            <a:r>
              <a:rPr lang="en-US" dirty="0"/>
              <a:t>High School: </a:t>
            </a:r>
            <a:br>
              <a:rPr lang="en-US" dirty="0"/>
            </a:br>
            <a:r>
              <a:rPr lang="en-US" dirty="0"/>
              <a:t>Current Alcohol Use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96533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6377940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High School: </a:t>
            </a:r>
            <a:br>
              <a:rPr lang="en-US" dirty="0"/>
            </a:br>
            <a:r>
              <a:rPr lang="en-US" dirty="0"/>
              <a:t>Current Other Drug Use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7999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377940" cy="1293028"/>
          </a:xfrm>
        </p:spPr>
        <p:txBody>
          <a:bodyPr>
            <a:normAutofit/>
          </a:bodyPr>
          <a:lstStyle/>
          <a:p>
            <a:r>
              <a:rPr lang="en-US" dirty="0"/>
              <a:t>High School: </a:t>
            </a:r>
            <a:br>
              <a:rPr lang="en-US" dirty="0"/>
            </a:br>
            <a:r>
              <a:rPr lang="en-US" dirty="0"/>
              <a:t>Drinking and Driving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3725" y="2193925"/>
          <a:ext cx="7956550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196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68345"/>
            <a:ext cx="8549604" cy="87945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Convenience Sample Demographics: Gender and Race/Ethnicity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477944"/>
              </p:ext>
            </p:extLst>
          </p:nvPr>
        </p:nvGraphicFramePr>
        <p:xfrm>
          <a:off x="228600" y="2057400"/>
          <a:ext cx="8686800" cy="4495799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77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Demographic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Actual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Census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1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Male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4215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35.8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49.1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71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7575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64.3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50.9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65"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50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Non-Hispanic White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4223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34.9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41.0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71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Hispanic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5342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44.2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45.8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33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Native American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1868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15.5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771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Other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656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5.4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7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68345"/>
            <a:ext cx="8549604" cy="87945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Convenience Sample Demographics: Age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081085"/>
              </p:ext>
            </p:extLst>
          </p:nvPr>
        </p:nvGraphicFramePr>
        <p:xfrm>
          <a:off x="228599" y="2057402"/>
          <a:ext cx="8585372" cy="4690142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2146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6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6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6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95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Age Group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Actual</a:t>
                      </a:r>
                      <a:r>
                        <a:rPr lang="en-US" sz="1800" b="1" u="none" strike="noStrike" baseline="0" dirty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Census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18-20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1231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10.2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21-25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1275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10.6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26-30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1180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7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31-40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2240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18.5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41-50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1953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16.2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51-60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16.7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61-70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1469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12.2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48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70+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722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38100" marR="381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114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549604" cy="87945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Facebook Sample Demographics: Gender and Race/Ethnicity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683283"/>
              </p:ext>
            </p:extLst>
          </p:nvPr>
        </p:nvGraphicFramePr>
        <p:xfrm>
          <a:off x="228600" y="2454274"/>
          <a:ext cx="8763000" cy="4251323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219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1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Demographic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Actual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Census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10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Male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947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23.9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49.1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10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3017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76.1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50.9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810">
                <a:tc>
                  <a:txBody>
                    <a:bodyPr/>
                    <a:lstStyle/>
                    <a:p>
                      <a:pPr algn="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62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Non-Hispanic White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1791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44.5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41.0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10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Hispanic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1807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44.9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45.8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352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Native American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262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6.5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107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Other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4.8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146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48135" cy="99417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Facebook Sample Demographics: Age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269849"/>
              </p:ext>
            </p:extLst>
          </p:nvPr>
        </p:nvGraphicFramePr>
        <p:xfrm>
          <a:off x="304801" y="2286000"/>
          <a:ext cx="8500188" cy="4343402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2025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4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5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5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9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Age Group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Actual</a:t>
                      </a:r>
                      <a:r>
                        <a:rPr lang="en-US" sz="1800" b="1" u="none" strike="noStrike" baseline="0" dirty="0">
                          <a:effectLst/>
                        </a:rPr>
                        <a:t> </a:t>
                      </a:r>
                      <a:r>
                        <a:rPr lang="en-US" sz="1800" b="1" u="none" strike="noStrike" dirty="0">
                          <a:effectLst/>
                        </a:rPr>
                        <a:t>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Census 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18-20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21-25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5.3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26-30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8.1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31-40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864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21.4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41-50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849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21.1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51-60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891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22.1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61-70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610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15.1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15.6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6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70+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145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3.6</a:t>
                      </a:r>
                    </a:p>
                  </a:txBody>
                  <a:tcPr marL="7144" marR="7144" marT="71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7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09800"/>
            <a:ext cx="5772357" cy="1468800"/>
          </a:xfrm>
        </p:spPr>
        <p:txBody>
          <a:bodyPr/>
          <a:lstStyle/>
          <a:p>
            <a:r>
              <a:rPr lang="en-US" dirty="0"/>
              <a:t>Demographics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419600"/>
            <a:ext cx="5848557" cy="860400"/>
          </a:xfrm>
        </p:spPr>
        <p:txBody>
          <a:bodyPr/>
          <a:lstStyle/>
          <a:p>
            <a:r>
              <a:rPr lang="en-US" dirty="0"/>
              <a:t>Describing the Sample</a:t>
            </a:r>
          </a:p>
        </p:txBody>
      </p:sp>
    </p:spTree>
    <p:extLst>
      <p:ext uri="{BB962C8B-B14F-4D97-AF65-F5344CB8AC3E}">
        <p14:creationId xmlns:p14="http://schemas.microsoft.com/office/powerpoint/2010/main" val="288928507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9975D92999542AA1E40E6D181D85C" ma:contentTypeVersion="12" ma:contentTypeDescription="Create a new document." ma:contentTypeScope="" ma:versionID="7377f9304b2991b59010a27f1a9442d6">
  <xsd:schema xmlns:xsd="http://www.w3.org/2001/XMLSchema" xmlns:xs="http://www.w3.org/2001/XMLSchema" xmlns:p="http://schemas.microsoft.com/office/2006/metadata/properties" xmlns:ns2="084b108d-46a9-4cc0-92a1-7c03ca0eefcc" xmlns:ns3="6b36141a-6da3-4a64-9710-f6d5c8aceef6" targetNamespace="http://schemas.microsoft.com/office/2006/metadata/properties" ma:root="true" ma:fieldsID="0b04c366af27e36ef12f76c047888daa" ns2:_="" ns3:_="">
    <xsd:import namespace="084b108d-46a9-4cc0-92a1-7c03ca0eefcc"/>
    <xsd:import namespace="6b36141a-6da3-4a64-9710-f6d5c8acee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b108d-46a9-4cc0-92a1-7c03ca0eef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6141a-6da3-4a64-9710-f6d5c8acee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40458B-7BA0-4591-9EF3-CF5C9F36C847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084b108d-46a9-4cc0-92a1-7c03ca0eefcc"/>
    <ds:schemaRef ds:uri="http://purl.org/dc/elements/1.1/"/>
    <ds:schemaRef ds:uri="http://schemas.microsoft.com/office/2006/metadata/properties"/>
    <ds:schemaRef ds:uri="http://schemas.microsoft.com/office/infopath/2007/PartnerControls"/>
    <ds:schemaRef ds:uri="6b36141a-6da3-4a64-9710-f6d5c8aceef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A1FF1F1-D556-4AB4-A543-B79AF7C977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931769-4FC4-4067-A843-C14622E280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4b108d-46a9-4cc0-92a1-7c03ca0eefcc"/>
    <ds:schemaRef ds:uri="6b36141a-6da3-4a64-9710-f6d5c8ace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7388</TotalTime>
  <Words>878</Words>
  <Application>Microsoft Office PowerPoint</Application>
  <PresentationFormat>On-screen Show (4:3)</PresentationFormat>
  <Paragraphs>321</Paragraphs>
  <Slides>43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Century Gothic</vt:lpstr>
      <vt:lpstr>Times New Roman</vt:lpstr>
      <vt:lpstr>Vapor Trail</vt:lpstr>
      <vt:lpstr>PowerPoint Presentation</vt:lpstr>
      <vt:lpstr>Key State-wide Survey Instruments</vt:lpstr>
      <vt:lpstr>Fiscal Year 2019:   New Mexico Community Survey Data</vt:lpstr>
      <vt:lpstr>Frequency of Survey Respondents by Survey Type in 2019</vt:lpstr>
      <vt:lpstr>Convenience Sample Demographics: Gender and Race/Ethnicity</vt:lpstr>
      <vt:lpstr>Convenience Sample Demographics: Age</vt:lpstr>
      <vt:lpstr>Facebook Sample Demographics: Gender and Race/Ethnicity</vt:lpstr>
      <vt:lpstr>Facebook Sample Demographics: Age</vt:lpstr>
      <vt:lpstr>Demographics</vt:lpstr>
      <vt:lpstr>Demographics: Gender</vt:lpstr>
      <vt:lpstr>Demographics: Age</vt:lpstr>
      <vt:lpstr>Demographics: Race and Ethnicity  </vt:lpstr>
      <vt:lpstr>Demographics:  Educational Attainment</vt:lpstr>
      <vt:lpstr>Demographics: Military &amp; LGBTQ Status</vt:lpstr>
      <vt:lpstr>Demographics: Length of timing living in NM</vt:lpstr>
      <vt:lpstr>Alcohol Outcomes</vt:lpstr>
      <vt:lpstr>Alcohol Indicators:  Whole Sample &amp; Gender</vt:lpstr>
      <vt:lpstr>Alcohol Indicators:  Race/Ethnicity</vt:lpstr>
      <vt:lpstr>Alcohol Indicators: Age</vt:lpstr>
      <vt:lpstr>Alcohol Indicators: Military and LGBTQ Status</vt:lpstr>
      <vt:lpstr>Prescription Pain Killer Outcomes</vt:lpstr>
      <vt:lpstr>Rx Painkiller Indicators:   Whole sample &amp; gender</vt:lpstr>
      <vt:lpstr>Rx Painkiller Indicators:   Whole sample &amp; gender</vt:lpstr>
      <vt:lpstr>Rx Painkiller Indicators:   Age Range</vt:lpstr>
      <vt:lpstr>Rx Painkiller Indicators:   Age Range</vt:lpstr>
      <vt:lpstr>Rx Painkiller Indicators:   Race/Ethnicity</vt:lpstr>
      <vt:lpstr>Rx Painkiller Indicators:   Race/Ethnicity</vt:lpstr>
      <vt:lpstr>Rx Painkiller Indicators:   Military &amp; LGBTq Status</vt:lpstr>
      <vt:lpstr>NMCS Rx Opioid measures: Trends over the past 6 years</vt:lpstr>
      <vt:lpstr>NMCS Rx Opioid measures: Trends over the past 6 years</vt:lpstr>
      <vt:lpstr>Rx Painkiller Indicators: Access to naloxone</vt:lpstr>
      <vt:lpstr>Fiscal Year 2019: Annual Strategies for Success Preliminary Results </vt:lpstr>
      <vt:lpstr>HIGH SCHOOL ASFS- Sample</vt:lpstr>
      <vt:lpstr>MIDDLE SCHOOL ASFS- SAmple</vt:lpstr>
      <vt:lpstr>Middle School :  Lifetime Alcohol &amp; Marijuana Use</vt:lpstr>
      <vt:lpstr>Middle School :  Current cigarette use</vt:lpstr>
      <vt:lpstr>Middle School:  Current alcohol use</vt:lpstr>
      <vt:lpstr>Middle School:  Current other drug use</vt:lpstr>
      <vt:lpstr>High School:   Current Cigarette and E-Cigarette Use</vt:lpstr>
      <vt:lpstr>High School:   Current Chewing Tobacco and Hookah Use</vt:lpstr>
      <vt:lpstr>High School:  Current Alcohol Use</vt:lpstr>
      <vt:lpstr>High School:  Current Other Drug Use</vt:lpstr>
      <vt:lpstr>High School:  Drinking and Driving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Waller</dc:creator>
  <cp:lastModifiedBy>Ashley Simons-Rudolph</cp:lastModifiedBy>
  <cp:revision>269</cp:revision>
  <dcterms:created xsi:type="dcterms:W3CDTF">2014-11-10T14:51:44Z</dcterms:created>
  <dcterms:modified xsi:type="dcterms:W3CDTF">2019-08-13T20:06:52Z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0x0101003529975D92999542AA1E40E6D181D85C</vt:lpwstr>
  </property>
</Properties>
</file>